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7" r:id="rId3"/>
    <p:sldId id="258" r:id="rId4"/>
    <p:sldId id="259" r:id="rId5"/>
    <p:sldId id="260" r:id="rId6"/>
    <p:sldId id="261" r:id="rId7"/>
    <p:sldId id="262" r:id="rId8"/>
  </p:sldIdLst>
  <p:sldSz cx="7561263" cy="10693400"/>
  <p:notesSz cx="6858000" cy="9144000"/>
  <p:defaultText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108"/>
    <a:srgbClr val="8A1D0D"/>
    <a:srgbClr val="F5D3CF"/>
    <a:srgbClr val="F1BEB9"/>
    <a:srgbClr val="D63C2B"/>
    <a:srgbClr val="00436C"/>
    <a:srgbClr val="004E7E"/>
    <a:srgbClr val="006FB3"/>
    <a:srgbClr val="C9EDF7"/>
    <a:srgbClr val="35B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4" autoAdjust="0"/>
  </p:normalViewPr>
  <p:slideViewPr>
    <p:cSldViewPr>
      <p:cViewPr varScale="1">
        <p:scale>
          <a:sx n="42" d="100"/>
          <a:sy n="42" d="100"/>
        </p:scale>
        <p:origin x="-2406" y="-120"/>
      </p:cViewPr>
      <p:guideLst>
        <p:guide orient="horz" pos="3368"/>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E6F2E-FD31-4B03-8415-E59CA218A55A}" type="datetimeFigureOut">
              <a:rPr lang="ru-RU" smtClean="0"/>
              <a:t>05.07.2013</a:t>
            </a:fld>
            <a:endParaRPr lang="ru-RU"/>
          </a:p>
        </p:txBody>
      </p:sp>
      <p:sp>
        <p:nvSpPr>
          <p:cNvPr id="4" name="Образ слайда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D745C-B984-4E48-B08C-7B9E0B2CEF90}" type="slidenum">
              <a:rPr lang="ru-RU" smtClean="0"/>
              <a:t>‹#›</a:t>
            </a:fld>
            <a:endParaRPr lang="ru-RU"/>
          </a:p>
        </p:txBody>
      </p:sp>
    </p:spTree>
    <p:extLst>
      <p:ext uri="{BB962C8B-B14F-4D97-AF65-F5344CB8AC3E}">
        <p14:creationId xmlns:p14="http://schemas.microsoft.com/office/powerpoint/2010/main" val="110413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2</a:t>
            </a:fld>
            <a:endParaRPr lang="ru-RU"/>
          </a:p>
        </p:txBody>
      </p:sp>
    </p:spTree>
    <p:extLst>
      <p:ext uri="{BB962C8B-B14F-4D97-AF65-F5344CB8AC3E}">
        <p14:creationId xmlns:p14="http://schemas.microsoft.com/office/powerpoint/2010/main" val="274277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A5667E6-3DFA-4DDB-821F-0EC0F5146C51}" type="slidenum">
              <a:rPr lang="ru-RU" smtClean="0"/>
              <a:t>4</a:t>
            </a:fld>
            <a:endParaRPr lang="ru-RU"/>
          </a:p>
        </p:txBody>
      </p:sp>
    </p:spTree>
    <p:extLst>
      <p:ext uri="{BB962C8B-B14F-4D97-AF65-F5344CB8AC3E}">
        <p14:creationId xmlns:p14="http://schemas.microsoft.com/office/powerpoint/2010/main" val="14493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33363AA-ACF2-4835-8062-A6440B954068}" type="slidenum">
              <a:rPr lang="ru-RU" smtClean="0"/>
              <a:t>5</a:t>
            </a:fld>
            <a:endParaRPr lang="ru-RU"/>
          </a:p>
        </p:txBody>
      </p:sp>
    </p:spTree>
    <p:extLst>
      <p:ext uri="{BB962C8B-B14F-4D97-AF65-F5344CB8AC3E}">
        <p14:creationId xmlns:p14="http://schemas.microsoft.com/office/powerpoint/2010/main" val="1430648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67095" y="3321887"/>
            <a:ext cx="6427074" cy="22921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134190" y="6059594"/>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9712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62679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11436" y="618831"/>
            <a:ext cx="1275964" cy="1317862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83548" y="618831"/>
            <a:ext cx="3701869" cy="1317862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01957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61032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288" y="6871501"/>
            <a:ext cx="6427074" cy="2123828"/>
          </a:xfrm>
        </p:spPr>
        <p:txBody>
          <a:bodyPr anchor="t"/>
          <a:lstStyle>
            <a:lvl1pPr algn="l">
              <a:defRPr sz="4400" b="1" cap="all"/>
            </a:lvl1pPr>
          </a:lstStyle>
          <a:p>
            <a:r>
              <a:rPr lang="ru-RU" smtClean="0"/>
              <a:t>Образец заголовка</a:t>
            </a:r>
            <a:endParaRPr lang="ru-RU"/>
          </a:p>
        </p:txBody>
      </p:sp>
      <p:sp>
        <p:nvSpPr>
          <p:cNvPr id="3" name="Текст 2"/>
          <p:cNvSpPr>
            <a:spLocks noGrp="1"/>
          </p:cNvSpPr>
          <p:nvPr>
            <p:ph type="body" idx="1"/>
          </p:nvPr>
        </p:nvSpPr>
        <p:spPr>
          <a:xfrm>
            <a:off x="597288" y="4532320"/>
            <a:ext cx="6427074" cy="2339181"/>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42671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83548"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898485" y="3604073"/>
            <a:ext cx="2488916" cy="1019338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300770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78064" y="2393639"/>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378064"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841017" y="2393639"/>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3841017"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FA87E8-9168-453B-AB18-5448950116E3}" type="datetimeFigureOut">
              <a:rPr lang="ru-RU" smtClean="0"/>
              <a:t>05.07.2013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2583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FA87E8-9168-453B-AB18-5448950116E3}" type="datetimeFigureOut">
              <a:rPr lang="ru-RU" smtClean="0"/>
              <a:t>05.07.2013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7282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FA87E8-9168-453B-AB18-5448950116E3}" type="datetimeFigureOut">
              <a:rPr lang="ru-RU" smtClean="0"/>
              <a:t>05.07.2013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52276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4" y="425755"/>
            <a:ext cx="2487604" cy="1811938"/>
          </a:xfrm>
        </p:spPr>
        <p:txBody>
          <a:bodyPr anchor="b"/>
          <a:lstStyle>
            <a:lvl1pPr algn="l">
              <a:defRPr sz="2200" b="1"/>
            </a:lvl1pPr>
          </a:lstStyle>
          <a:p>
            <a:r>
              <a:rPr lang="ru-RU" smtClean="0"/>
              <a:t>Образец заголовка</a:t>
            </a:r>
            <a:endParaRPr lang="ru-RU"/>
          </a:p>
        </p:txBody>
      </p:sp>
      <p:sp>
        <p:nvSpPr>
          <p:cNvPr id="3" name="Объект 2"/>
          <p:cNvSpPr>
            <a:spLocks noGrp="1"/>
          </p:cNvSpPr>
          <p:nvPr>
            <p:ph idx="1"/>
          </p:nvPr>
        </p:nvSpPr>
        <p:spPr>
          <a:xfrm>
            <a:off x="2956244" y="425757"/>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78064" y="2237694"/>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99274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2060" y="7485380"/>
            <a:ext cx="4536758" cy="883692"/>
          </a:xfrm>
        </p:spPr>
        <p:txBody>
          <a:bodyPr anchor="b"/>
          <a:lstStyle>
            <a:lvl1pPr algn="l">
              <a:defRPr sz="2200" b="1"/>
            </a:lvl1pPr>
          </a:lstStyle>
          <a:p>
            <a:r>
              <a:rPr lang="ru-RU" smtClean="0"/>
              <a:t>Образец заголовка</a:t>
            </a:r>
            <a:endParaRPr lang="ru-RU"/>
          </a:p>
        </p:txBody>
      </p:sp>
      <p:sp>
        <p:nvSpPr>
          <p:cNvPr id="3" name="Рисунок 2"/>
          <p:cNvSpPr>
            <a:spLocks noGrp="1"/>
          </p:cNvSpPr>
          <p:nvPr>
            <p:ph type="pic" idx="1"/>
          </p:nvPr>
        </p:nvSpPr>
        <p:spPr>
          <a:xfrm>
            <a:off x="1482060" y="955475"/>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lang="ru-RU"/>
          </a:p>
        </p:txBody>
      </p:sp>
      <p:sp>
        <p:nvSpPr>
          <p:cNvPr id="4" name="Текст 3"/>
          <p:cNvSpPr>
            <a:spLocks noGrp="1"/>
          </p:cNvSpPr>
          <p:nvPr>
            <p:ph type="body" sz="half" idx="2"/>
          </p:nvPr>
        </p:nvSpPr>
        <p:spPr>
          <a:xfrm>
            <a:off x="1482060" y="8369072"/>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FA87E8-9168-453B-AB18-5448950116E3}" type="datetimeFigureOut">
              <a:rPr lang="ru-RU" smtClean="0"/>
              <a:t>05.07.2013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869D33-C523-456E-9796-594241B84D74}" type="slidenum">
              <a:rPr lang="ru-RU" smtClean="0"/>
              <a:t>‹#›</a:t>
            </a:fld>
            <a:endParaRPr lang="ru-RU"/>
          </a:p>
        </p:txBody>
      </p:sp>
    </p:spTree>
    <p:extLst>
      <p:ext uri="{BB962C8B-B14F-4D97-AF65-F5344CB8AC3E}">
        <p14:creationId xmlns:p14="http://schemas.microsoft.com/office/powerpoint/2010/main" val="189629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78063" y="2495128"/>
            <a:ext cx="6805137" cy="7057150"/>
          </a:xfrm>
          <a:prstGeom prst="rect">
            <a:avLst/>
          </a:prstGeom>
        </p:spPr>
        <p:txBody>
          <a:bodyPr vert="horz" lIns="99569" tIns="49785" rIns="99569" bIns="4978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78063" y="9911199"/>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D0FA87E8-9168-453B-AB18-5448950116E3}" type="datetimeFigureOut">
              <a:rPr lang="ru-RU" smtClean="0"/>
              <a:t>05.07.2013</a:t>
            </a:fld>
            <a:endParaRPr lang="ru-RU"/>
          </a:p>
        </p:txBody>
      </p:sp>
      <p:sp>
        <p:nvSpPr>
          <p:cNvPr id="5" name="Нижний колонтитул 4"/>
          <p:cNvSpPr>
            <a:spLocks noGrp="1"/>
          </p:cNvSpPr>
          <p:nvPr>
            <p:ph type="ftr" sz="quarter" idx="3"/>
          </p:nvPr>
        </p:nvSpPr>
        <p:spPr>
          <a:xfrm>
            <a:off x="2583432" y="9911199"/>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5418905" y="9911199"/>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47869D33-C523-456E-9796-594241B84D74}" type="slidenum">
              <a:rPr lang="ru-RU" smtClean="0"/>
              <a:t>‹#›</a:t>
            </a:fld>
            <a:endParaRPr lang="ru-RU"/>
          </a:p>
        </p:txBody>
      </p:sp>
    </p:spTree>
    <p:extLst>
      <p:ext uri="{BB962C8B-B14F-4D97-AF65-F5344CB8AC3E}">
        <p14:creationId xmlns:p14="http://schemas.microsoft.com/office/powerpoint/2010/main" val="93188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ru-RU"/>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7561264" cy="10693400"/>
          </a:xfrm>
          <a:prstGeom prst="rect">
            <a:avLst/>
          </a:prstGeom>
          <a:gradFill flip="none" rotWithShape="1">
            <a:gsLst>
              <a:gs pos="0">
                <a:srgbClr val="D63C2B"/>
              </a:gs>
              <a:gs pos="100000">
                <a:srgbClr val="8A1D0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21" name="TextBox 20"/>
          <p:cNvSpPr txBox="1"/>
          <p:nvPr/>
        </p:nvSpPr>
        <p:spPr>
          <a:xfrm>
            <a:off x="302826" y="2909878"/>
            <a:ext cx="3394716" cy="923330"/>
          </a:xfrm>
          <a:prstGeom prst="rect">
            <a:avLst/>
          </a:prstGeom>
          <a:noFill/>
        </p:spPr>
        <p:txBody>
          <a:bodyPr wrap="square" rtlCol="0">
            <a:spAutoFit/>
          </a:bodyPr>
          <a:lstStyle/>
          <a:p>
            <a:r>
              <a:rPr lang="ru-RU" sz="1800" i="1" dirty="0">
                <a:solidFill>
                  <a:schemeClr val="bg1"/>
                </a:solidFill>
              </a:rPr>
              <a:t>захватывающее предложение по организации игры «Мафия» для </a:t>
            </a:r>
            <a:r>
              <a:rPr lang="ru-RU" sz="1800" i="1" dirty="0" err="1">
                <a:solidFill>
                  <a:schemeClr val="bg1"/>
                </a:solidFill>
              </a:rPr>
              <a:t>event</a:t>
            </a:r>
            <a:r>
              <a:rPr lang="ru-RU" sz="1800" i="1" dirty="0">
                <a:solidFill>
                  <a:schemeClr val="bg1"/>
                </a:solidFill>
              </a:rPr>
              <a:t>-агентств</a:t>
            </a:r>
            <a:endParaRPr lang="ru-RU" sz="1800" dirty="0">
              <a:solidFill>
                <a:schemeClr val="bg1"/>
              </a:solidFill>
            </a:endParaRPr>
          </a:p>
        </p:txBody>
      </p:sp>
      <p:sp>
        <p:nvSpPr>
          <p:cNvPr id="26" name="TextBox 25"/>
          <p:cNvSpPr txBox="1"/>
          <p:nvPr/>
        </p:nvSpPr>
        <p:spPr>
          <a:xfrm>
            <a:off x="355399" y="9235132"/>
            <a:ext cx="2641710" cy="461665"/>
          </a:xfrm>
          <a:prstGeom prst="rect">
            <a:avLst/>
          </a:prstGeom>
          <a:noFill/>
        </p:spPr>
        <p:txBody>
          <a:bodyPr wrap="square" rtlCol="0">
            <a:spAutoFit/>
          </a:bodyPr>
          <a:lstStyle/>
          <a:p>
            <a:r>
              <a:rPr lang="ru-RU" sz="2400" b="1" i="1" dirty="0" smtClean="0">
                <a:solidFill>
                  <a:srgbClr val="5F1309"/>
                </a:solidFill>
              </a:rPr>
              <a:t>наши клиенты:</a:t>
            </a:r>
            <a:endParaRPr lang="ru-RU" sz="2400" b="1" i="1" dirty="0">
              <a:solidFill>
                <a:srgbClr val="5F1309"/>
              </a:solidFill>
            </a:endParaRPr>
          </a:p>
        </p:txBody>
      </p:sp>
      <p:sp>
        <p:nvSpPr>
          <p:cNvPr id="10" name="TextBox 9"/>
          <p:cNvSpPr txBox="1"/>
          <p:nvPr/>
        </p:nvSpPr>
        <p:spPr>
          <a:xfrm>
            <a:off x="4356695" y="9523164"/>
            <a:ext cx="1298473" cy="738664"/>
          </a:xfrm>
          <a:prstGeom prst="rect">
            <a:avLst/>
          </a:prstGeom>
          <a:noFill/>
        </p:spPr>
        <p:txBody>
          <a:bodyPr wrap="square" rtlCol="0">
            <a:spAutoFit/>
          </a:bodyPr>
          <a:lstStyle/>
          <a:p>
            <a:pPr algn="r"/>
            <a:r>
              <a:rPr lang="ru-RU" sz="1400" i="1" dirty="0" smtClean="0">
                <a:solidFill>
                  <a:srgbClr val="5F1309"/>
                </a:solidFill>
              </a:rPr>
              <a:t>тел.:</a:t>
            </a:r>
          </a:p>
          <a:p>
            <a:pPr algn="r"/>
            <a:r>
              <a:rPr lang="en-US" sz="1400" i="1" dirty="0" smtClean="0">
                <a:solidFill>
                  <a:srgbClr val="5F1309"/>
                </a:solidFill>
              </a:rPr>
              <a:t>e-mail:</a:t>
            </a:r>
          </a:p>
          <a:p>
            <a:pPr algn="r"/>
            <a:r>
              <a:rPr lang="ru-RU" sz="1400" i="1" dirty="0" smtClean="0">
                <a:solidFill>
                  <a:srgbClr val="5F1309"/>
                </a:solidFill>
              </a:rPr>
              <a:t>сайт:</a:t>
            </a:r>
            <a:endParaRPr lang="ru-RU" sz="1400" i="1" dirty="0">
              <a:solidFill>
                <a:srgbClr val="5F1309"/>
              </a:solidFill>
            </a:endParaRPr>
          </a:p>
        </p:txBody>
      </p:sp>
      <p:sp>
        <p:nvSpPr>
          <p:cNvPr id="11" name="TextBox 10"/>
          <p:cNvSpPr txBox="1"/>
          <p:nvPr/>
        </p:nvSpPr>
        <p:spPr>
          <a:xfrm>
            <a:off x="5550981" y="9523164"/>
            <a:ext cx="1582445" cy="738664"/>
          </a:xfrm>
          <a:prstGeom prst="rect">
            <a:avLst/>
          </a:prstGeom>
          <a:noFill/>
        </p:spPr>
        <p:txBody>
          <a:bodyPr wrap="square" rtlCol="0">
            <a:spAutoFit/>
          </a:bodyPr>
          <a:lstStyle/>
          <a:p>
            <a:r>
              <a:rPr lang="en-US" sz="1400" i="1" dirty="0" smtClean="0">
                <a:solidFill>
                  <a:schemeClr val="bg1"/>
                </a:solidFill>
              </a:rPr>
              <a:t>(495) 226-74-30</a:t>
            </a:r>
          </a:p>
          <a:p>
            <a:r>
              <a:rPr lang="en-US" sz="1400" i="1" dirty="0" smtClean="0">
                <a:solidFill>
                  <a:schemeClr val="bg1"/>
                </a:solidFill>
              </a:rPr>
              <a:t>art@prcomm.ru</a:t>
            </a:r>
          </a:p>
          <a:p>
            <a:r>
              <a:rPr lang="en-US" sz="1400" i="1" dirty="0" smtClean="0">
                <a:solidFill>
                  <a:schemeClr val="bg1"/>
                </a:solidFill>
              </a:rPr>
              <a:t>www.kit5.ru</a:t>
            </a:r>
            <a:endParaRPr lang="ru-RU" sz="1400" i="1" dirty="0">
              <a:solidFill>
                <a:schemeClr val="bg1"/>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263" y="9716454"/>
            <a:ext cx="3137471" cy="533400"/>
          </a:xfrm>
          <a:prstGeom prst="rect">
            <a:avLst/>
          </a:prstGeom>
        </p:spPr>
      </p:pic>
      <p:sp>
        <p:nvSpPr>
          <p:cNvPr id="15" name="TextBox 14"/>
          <p:cNvSpPr txBox="1"/>
          <p:nvPr/>
        </p:nvSpPr>
        <p:spPr>
          <a:xfrm>
            <a:off x="324247" y="810196"/>
            <a:ext cx="6984776" cy="2015936"/>
          </a:xfrm>
          <a:prstGeom prst="rect">
            <a:avLst/>
          </a:prstGeom>
          <a:noFill/>
        </p:spPr>
        <p:txBody>
          <a:bodyPr wrap="square" rtlCol="0">
            <a:spAutoFit/>
          </a:bodyPr>
          <a:lstStyle/>
          <a:p>
            <a:pPr>
              <a:lnSpc>
                <a:spcPts val="5000"/>
              </a:lnSpc>
            </a:pPr>
            <a:r>
              <a:rPr lang="ru-RU" sz="6600" b="1" dirty="0" smtClean="0">
                <a:solidFill>
                  <a:schemeClr val="bg1"/>
                </a:solidFill>
                <a:effectLst>
                  <a:innerShdw blurRad="63500" dist="38100" dir="16200000">
                    <a:prstClr val="black">
                      <a:alpha val="47000"/>
                    </a:prstClr>
                  </a:innerShdw>
                </a:effectLst>
              </a:rPr>
              <a:t>Продающий</a:t>
            </a:r>
            <a:r>
              <a:rPr lang="ru-RU" sz="6600" b="1" dirty="0" smtClean="0">
                <a:solidFill>
                  <a:schemeClr val="bg1">
                    <a:lumMod val="50000"/>
                  </a:schemeClr>
                </a:solidFill>
                <a:effectLst>
                  <a:innerShdw blurRad="63500" dist="38100" dir="16200000">
                    <a:prstClr val="black">
                      <a:alpha val="47000"/>
                    </a:prstClr>
                  </a:innerShdw>
                </a:effectLst>
              </a:rPr>
              <a:t> </a:t>
            </a:r>
            <a:r>
              <a:rPr lang="ru-RU" sz="6600" b="1" dirty="0" smtClean="0">
                <a:solidFill>
                  <a:schemeClr val="bg1">
                    <a:lumMod val="95000"/>
                  </a:schemeClr>
                </a:solidFill>
                <a:effectLst>
                  <a:innerShdw blurRad="63500" dist="38100" dir="16200000">
                    <a:prstClr val="black">
                      <a:alpha val="47000"/>
                    </a:prstClr>
                  </a:innerShdw>
                </a:effectLst>
              </a:rPr>
              <a:t>заголовок вашего</a:t>
            </a:r>
            <a:endParaRPr lang="en-US" sz="6600" b="1" dirty="0" smtClean="0">
              <a:solidFill>
                <a:schemeClr val="bg1">
                  <a:lumMod val="95000"/>
                </a:schemeClr>
              </a:solidFill>
              <a:effectLst>
                <a:innerShdw blurRad="63500" dist="38100" dir="16200000">
                  <a:prstClr val="black">
                    <a:alpha val="47000"/>
                  </a:prstClr>
                </a:innerShdw>
              </a:effectLst>
            </a:endParaRPr>
          </a:p>
          <a:p>
            <a:pPr>
              <a:lnSpc>
                <a:spcPts val="5000"/>
              </a:lnSpc>
            </a:pPr>
            <a:r>
              <a:rPr lang="ru-RU" sz="6000" b="1" i="1" dirty="0">
                <a:solidFill>
                  <a:schemeClr val="bg1">
                    <a:lumMod val="85000"/>
                  </a:schemeClr>
                </a:solidFill>
                <a:effectLst>
                  <a:innerShdw blurRad="63500" dist="38100" dir="16200000">
                    <a:prstClr val="black">
                      <a:alpha val="47000"/>
                    </a:prstClr>
                  </a:innerShdw>
                </a:effectLst>
              </a:rPr>
              <a:t>«маркетинг-кита</a:t>
            </a:r>
            <a:r>
              <a:rPr lang="ru-RU" sz="6000" b="1" i="1" dirty="0" smtClean="0">
                <a:solidFill>
                  <a:schemeClr val="bg1">
                    <a:lumMod val="85000"/>
                  </a:schemeClr>
                </a:solidFill>
                <a:effectLst>
                  <a:innerShdw blurRad="63500" dist="38100" dir="16200000">
                    <a:prstClr val="black">
                      <a:alpha val="47000"/>
                    </a:prstClr>
                  </a:innerShdw>
                </a:effectLst>
              </a:rPr>
              <a:t>»</a:t>
            </a:r>
            <a:endParaRPr lang="ru-RU" sz="6000" b="1" i="1" dirty="0">
              <a:solidFill>
                <a:schemeClr val="bg1">
                  <a:lumMod val="85000"/>
                </a:schemeClr>
              </a:solidFill>
              <a:effectLst>
                <a:innerShdw blurRad="63500" dist="38100" dir="16200000">
                  <a:prstClr val="black">
                    <a:alpha val="47000"/>
                  </a:prstClr>
                </a:innerShdw>
              </a:effectLst>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38" y="5130675"/>
            <a:ext cx="1948041" cy="1948041"/>
          </a:xfrm>
          <a:prstGeom prst="ellipse">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9769" y="5130675"/>
            <a:ext cx="1948041" cy="1948041"/>
          </a:xfrm>
          <a:prstGeom prst="ellipse">
            <a:avLst/>
          </a:prstGeom>
        </p:spPr>
      </p:pic>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535" y="5130675"/>
            <a:ext cx="1948041" cy="1948041"/>
          </a:xfrm>
          <a:prstGeom prst="ellipse">
            <a:avLst/>
          </a:prstGeom>
        </p:spPr>
      </p:pic>
      <p:cxnSp>
        <p:nvCxnSpPr>
          <p:cNvPr id="12" name="Прямая соединительная линия 11"/>
          <p:cNvCxnSpPr/>
          <p:nvPr/>
        </p:nvCxnSpPr>
        <p:spPr>
          <a:xfrm>
            <a:off x="-1" y="4770636"/>
            <a:ext cx="7561264" cy="0"/>
          </a:xfrm>
          <a:prstGeom prst="line">
            <a:avLst/>
          </a:prstGeom>
          <a:ln w="38100">
            <a:solidFill>
              <a:srgbClr val="8A1D0D"/>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1" y="7387712"/>
            <a:ext cx="7561264" cy="0"/>
          </a:xfrm>
          <a:prstGeom prst="line">
            <a:avLst/>
          </a:prstGeom>
          <a:ln w="38100">
            <a:solidFill>
              <a:srgbClr val="8A1D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67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13696"/>
            <a:ext cx="7597476" cy="10707096"/>
          </a:xfrm>
          <a:prstGeom prst="rect">
            <a:avLst/>
          </a:prstGeom>
          <a:gradFill flip="none" rotWithShape="1">
            <a:gsLst>
              <a:gs pos="0">
                <a:srgbClr val="D83C2B"/>
              </a:gs>
              <a:gs pos="100000">
                <a:srgbClr val="8A1D0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0" y="370951"/>
            <a:ext cx="7597475" cy="1519365"/>
          </a:xfrm>
          <a:prstGeom prst="rect">
            <a:avLst/>
          </a:prstGeom>
          <a:gradFill>
            <a:gsLst>
              <a:gs pos="0">
                <a:srgbClr val="D83C2B"/>
              </a:gs>
              <a:gs pos="100000">
                <a:srgbClr val="8A1D0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52239" y="466558"/>
            <a:ext cx="6454443" cy="923330"/>
          </a:xfrm>
          <a:prstGeom prst="rect">
            <a:avLst/>
          </a:prstGeom>
          <a:noFill/>
        </p:spPr>
        <p:txBody>
          <a:bodyPr wrap="square" rtlCol="0">
            <a:spAutoFit/>
          </a:bodyPr>
          <a:lstStyle/>
          <a:p>
            <a:r>
              <a:rPr lang="ru-RU" sz="5400" b="1" dirty="0" smtClean="0">
                <a:solidFill>
                  <a:srgbClr val="581208"/>
                </a:solidFill>
              </a:rPr>
              <a:t>Виды товара</a:t>
            </a:r>
            <a:endParaRPr lang="ru-RU" sz="5400" b="1" dirty="0">
              <a:solidFill>
                <a:srgbClr val="581208"/>
              </a:solidFill>
            </a:endParaRPr>
          </a:p>
        </p:txBody>
      </p:sp>
      <p:sp>
        <p:nvSpPr>
          <p:cNvPr id="3" name="TextBox 2"/>
          <p:cNvSpPr txBox="1"/>
          <p:nvPr/>
        </p:nvSpPr>
        <p:spPr>
          <a:xfrm>
            <a:off x="252239" y="1309465"/>
            <a:ext cx="6562137" cy="353943"/>
          </a:xfrm>
          <a:prstGeom prst="rect">
            <a:avLst/>
          </a:prstGeom>
          <a:noFill/>
        </p:spPr>
        <p:txBody>
          <a:bodyPr wrap="square" rtlCol="0">
            <a:spAutoFit/>
          </a:bodyPr>
          <a:lstStyle/>
          <a:p>
            <a:r>
              <a:rPr lang="ru-RU" sz="1700" i="1" dirty="0">
                <a:solidFill>
                  <a:schemeClr val="bg1"/>
                </a:solidFill>
              </a:rPr>
              <a:t>основной тезис ваших </a:t>
            </a:r>
            <a:r>
              <a:rPr lang="ru-RU" sz="1700" i="1" dirty="0" smtClean="0">
                <a:solidFill>
                  <a:schemeClr val="bg1"/>
                </a:solidFill>
              </a:rPr>
              <a:t>товаров (его </a:t>
            </a:r>
            <a:r>
              <a:rPr lang="ru-RU" sz="1700" i="1" dirty="0">
                <a:solidFill>
                  <a:schemeClr val="bg1"/>
                </a:solidFill>
              </a:rPr>
              <a:t>прочтут)</a:t>
            </a:r>
          </a:p>
        </p:txBody>
      </p:sp>
      <p:sp>
        <p:nvSpPr>
          <p:cNvPr id="4" name="TextBox 3"/>
          <p:cNvSpPr txBox="1"/>
          <p:nvPr/>
        </p:nvSpPr>
        <p:spPr>
          <a:xfrm>
            <a:off x="379524" y="4266021"/>
            <a:ext cx="2069180" cy="461665"/>
          </a:xfrm>
          <a:prstGeom prst="rect">
            <a:avLst/>
          </a:prstGeom>
          <a:noFill/>
        </p:spPr>
        <p:txBody>
          <a:bodyPr wrap="square" rtlCol="0">
            <a:spAutoFit/>
          </a:bodyPr>
          <a:lstStyle/>
          <a:p>
            <a:pPr algn="ctr"/>
            <a:r>
              <a:rPr lang="ru-RU" sz="2400" i="1" dirty="0" smtClean="0">
                <a:solidFill>
                  <a:srgbClr val="581208"/>
                </a:solidFill>
              </a:rPr>
              <a:t>Броши</a:t>
            </a:r>
            <a:endParaRPr lang="ru-RU" sz="2400" i="1" dirty="0">
              <a:solidFill>
                <a:srgbClr val="581208"/>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76" y="2192558"/>
            <a:ext cx="2112578" cy="2112578"/>
          </a:xfrm>
          <a:prstGeom prst="ellipse">
            <a:avLst/>
          </a:prstGeom>
        </p:spPr>
      </p:pic>
      <p:sp>
        <p:nvSpPr>
          <p:cNvPr id="60" name="TextBox 59"/>
          <p:cNvSpPr txBox="1"/>
          <p:nvPr/>
        </p:nvSpPr>
        <p:spPr>
          <a:xfrm>
            <a:off x="2790896" y="4266021"/>
            <a:ext cx="2069180" cy="461665"/>
          </a:xfrm>
          <a:prstGeom prst="rect">
            <a:avLst/>
          </a:prstGeom>
          <a:noFill/>
        </p:spPr>
        <p:txBody>
          <a:bodyPr wrap="square" rtlCol="0">
            <a:spAutoFit/>
          </a:bodyPr>
          <a:lstStyle/>
          <a:p>
            <a:pPr algn="ctr"/>
            <a:r>
              <a:rPr lang="ru-RU" sz="2400" i="1" dirty="0" smtClean="0">
                <a:solidFill>
                  <a:srgbClr val="581208"/>
                </a:solidFill>
              </a:rPr>
              <a:t>Фляжки</a:t>
            </a:r>
            <a:endParaRPr lang="ru-RU" sz="2400" i="1" dirty="0">
              <a:solidFill>
                <a:srgbClr val="581208"/>
              </a:solidFill>
            </a:endParaRPr>
          </a:p>
        </p:txBody>
      </p:sp>
      <p:pic>
        <p:nvPicPr>
          <p:cNvPr id="61" name="Рисунок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6874" y="2192558"/>
            <a:ext cx="2103726" cy="2112578"/>
          </a:xfrm>
          <a:prstGeom prst="ellipse">
            <a:avLst/>
          </a:prstGeom>
        </p:spPr>
      </p:pic>
      <p:sp>
        <p:nvSpPr>
          <p:cNvPr id="62" name="TextBox 61"/>
          <p:cNvSpPr txBox="1"/>
          <p:nvPr/>
        </p:nvSpPr>
        <p:spPr>
          <a:xfrm>
            <a:off x="5171489" y="4266021"/>
            <a:ext cx="2069180" cy="461665"/>
          </a:xfrm>
          <a:prstGeom prst="rect">
            <a:avLst/>
          </a:prstGeom>
          <a:noFill/>
        </p:spPr>
        <p:txBody>
          <a:bodyPr wrap="square" rtlCol="0">
            <a:spAutoFit/>
          </a:bodyPr>
          <a:lstStyle/>
          <a:p>
            <a:pPr algn="ctr"/>
            <a:r>
              <a:rPr lang="ru-RU" sz="2400" i="1" dirty="0" smtClean="0">
                <a:solidFill>
                  <a:srgbClr val="581208"/>
                </a:solidFill>
              </a:rPr>
              <a:t>Сумки</a:t>
            </a:r>
            <a:endParaRPr lang="ru-RU" sz="2400" i="1" dirty="0">
              <a:solidFill>
                <a:srgbClr val="581208"/>
              </a:solidFill>
            </a:endParaRPr>
          </a:p>
        </p:txBody>
      </p:sp>
      <p:pic>
        <p:nvPicPr>
          <p:cNvPr id="63" name="Рисунок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3041" y="2192558"/>
            <a:ext cx="2112578" cy="2112578"/>
          </a:xfrm>
          <a:prstGeom prst="ellipse">
            <a:avLst/>
          </a:prstGeom>
        </p:spPr>
      </p:pic>
      <p:sp>
        <p:nvSpPr>
          <p:cNvPr id="64" name="TextBox 63"/>
          <p:cNvSpPr txBox="1"/>
          <p:nvPr/>
        </p:nvSpPr>
        <p:spPr>
          <a:xfrm>
            <a:off x="379524" y="7119580"/>
            <a:ext cx="2069180" cy="461665"/>
          </a:xfrm>
          <a:prstGeom prst="rect">
            <a:avLst/>
          </a:prstGeom>
          <a:noFill/>
        </p:spPr>
        <p:txBody>
          <a:bodyPr wrap="square" rtlCol="0">
            <a:spAutoFit/>
          </a:bodyPr>
          <a:lstStyle/>
          <a:p>
            <a:pPr algn="ctr"/>
            <a:r>
              <a:rPr lang="ru-RU" sz="2400" i="1" dirty="0" smtClean="0">
                <a:solidFill>
                  <a:srgbClr val="581208"/>
                </a:solidFill>
              </a:rPr>
              <a:t>Клатчи</a:t>
            </a:r>
            <a:endParaRPr lang="ru-RU" sz="2400" i="1" dirty="0">
              <a:solidFill>
                <a:srgbClr val="581208"/>
              </a:solidFill>
            </a:endParaRPr>
          </a:p>
        </p:txBody>
      </p:sp>
      <p:pic>
        <p:nvPicPr>
          <p:cNvPr id="65" name="Рисунок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076" y="5046117"/>
            <a:ext cx="2112578" cy="2112578"/>
          </a:xfrm>
          <a:prstGeom prst="ellipse">
            <a:avLst/>
          </a:prstGeom>
        </p:spPr>
      </p:pic>
      <p:sp>
        <p:nvSpPr>
          <p:cNvPr id="66" name="TextBox 65"/>
          <p:cNvSpPr txBox="1"/>
          <p:nvPr/>
        </p:nvSpPr>
        <p:spPr>
          <a:xfrm>
            <a:off x="2790896" y="7119580"/>
            <a:ext cx="2069180" cy="461665"/>
          </a:xfrm>
          <a:prstGeom prst="rect">
            <a:avLst/>
          </a:prstGeom>
          <a:noFill/>
        </p:spPr>
        <p:txBody>
          <a:bodyPr wrap="square" rtlCol="0">
            <a:spAutoFit/>
          </a:bodyPr>
          <a:lstStyle/>
          <a:p>
            <a:pPr algn="ctr"/>
            <a:r>
              <a:rPr lang="ru-RU" sz="2400" i="1" dirty="0" smtClean="0">
                <a:solidFill>
                  <a:srgbClr val="581208"/>
                </a:solidFill>
              </a:rPr>
              <a:t>Галстуки</a:t>
            </a:r>
            <a:endParaRPr lang="ru-RU" sz="2400" i="1" dirty="0">
              <a:solidFill>
                <a:srgbClr val="581208"/>
              </a:solidFill>
            </a:endParaRPr>
          </a:p>
        </p:txBody>
      </p:sp>
      <p:pic>
        <p:nvPicPr>
          <p:cNvPr id="67" name="Рисунок 6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2448" y="5046117"/>
            <a:ext cx="2112578" cy="2112578"/>
          </a:xfrm>
          <a:prstGeom prst="ellipse">
            <a:avLst/>
          </a:prstGeom>
        </p:spPr>
      </p:pic>
      <p:sp>
        <p:nvSpPr>
          <p:cNvPr id="68" name="TextBox 67"/>
          <p:cNvSpPr txBox="1"/>
          <p:nvPr/>
        </p:nvSpPr>
        <p:spPr>
          <a:xfrm>
            <a:off x="5171489" y="7119580"/>
            <a:ext cx="2069180" cy="461665"/>
          </a:xfrm>
          <a:prstGeom prst="rect">
            <a:avLst/>
          </a:prstGeom>
          <a:noFill/>
        </p:spPr>
        <p:txBody>
          <a:bodyPr wrap="square" rtlCol="0">
            <a:spAutoFit/>
          </a:bodyPr>
          <a:lstStyle/>
          <a:p>
            <a:pPr algn="ctr"/>
            <a:r>
              <a:rPr lang="ru-RU" sz="2400" i="1" dirty="0" smtClean="0">
                <a:solidFill>
                  <a:srgbClr val="581208"/>
                </a:solidFill>
              </a:rPr>
              <a:t>Обложки</a:t>
            </a:r>
            <a:endParaRPr lang="ru-RU" sz="2400" i="1" dirty="0">
              <a:solidFill>
                <a:srgbClr val="581208"/>
              </a:solidFill>
            </a:endParaRPr>
          </a:p>
        </p:txBody>
      </p:sp>
      <p:pic>
        <p:nvPicPr>
          <p:cNvPr id="69" name="Рисунок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041" y="5050543"/>
            <a:ext cx="2112578" cy="2103726"/>
          </a:xfrm>
          <a:prstGeom prst="ellipse">
            <a:avLst/>
          </a:prstGeom>
        </p:spPr>
      </p:pic>
      <p:sp>
        <p:nvSpPr>
          <p:cNvPr id="70" name="TextBox 69"/>
          <p:cNvSpPr txBox="1"/>
          <p:nvPr/>
        </p:nvSpPr>
        <p:spPr>
          <a:xfrm>
            <a:off x="379524" y="9894311"/>
            <a:ext cx="2069180" cy="461665"/>
          </a:xfrm>
          <a:prstGeom prst="rect">
            <a:avLst/>
          </a:prstGeom>
          <a:noFill/>
        </p:spPr>
        <p:txBody>
          <a:bodyPr wrap="square" rtlCol="0">
            <a:spAutoFit/>
          </a:bodyPr>
          <a:lstStyle/>
          <a:p>
            <a:pPr algn="ctr"/>
            <a:r>
              <a:rPr lang="ru-RU" sz="2400" i="1" dirty="0" smtClean="0">
                <a:solidFill>
                  <a:srgbClr val="581208"/>
                </a:solidFill>
              </a:rPr>
              <a:t>Очки</a:t>
            </a:r>
            <a:endParaRPr lang="ru-RU" sz="2400" i="1" dirty="0">
              <a:solidFill>
                <a:srgbClr val="581208"/>
              </a:solidFill>
            </a:endParaRPr>
          </a:p>
        </p:txBody>
      </p:sp>
      <p:pic>
        <p:nvPicPr>
          <p:cNvPr id="71" name="Рисунок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1076" y="7850353"/>
            <a:ext cx="2112578" cy="2053567"/>
          </a:xfrm>
          <a:prstGeom prst="ellipse">
            <a:avLst/>
          </a:prstGeom>
        </p:spPr>
      </p:pic>
      <p:sp>
        <p:nvSpPr>
          <p:cNvPr id="72" name="TextBox 71"/>
          <p:cNvSpPr txBox="1"/>
          <p:nvPr/>
        </p:nvSpPr>
        <p:spPr>
          <a:xfrm>
            <a:off x="2790896" y="9894311"/>
            <a:ext cx="2069180" cy="461665"/>
          </a:xfrm>
          <a:prstGeom prst="rect">
            <a:avLst/>
          </a:prstGeom>
          <a:noFill/>
        </p:spPr>
        <p:txBody>
          <a:bodyPr wrap="square" rtlCol="0">
            <a:spAutoFit/>
          </a:bodyPr>
          <a:lstStyle/>
          <a:p>
            <a:pPr algn="ctr"/>
            <a:r>
              <a:rPr lang="ru-RU" sz="2400" i="1" dirty="0" smtClean="0">
                <a:solidFill>
                  <a:srgbClr val="581208"/>
                </a:solidFill>
              </a:rPr>
              <a:t>Брелки</a:t>
            </a:r>
            <a:endParaRPr lang="ru-RU" sz="2400" i="1" dirty="0">
              <a:solidFill>
                <a:srgbClr val="581208"/>
              </a:solidFill>
            </a:endParaRPr>
          </a:p>
        </p:txBody>
      </p:sp>
      <p:pic>
        <p:nvPicPr>
          <p:cNvPr id="73" name="Рисунок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42448" y="7820848"/>
            <a:ext cx="2112578" cy="2112578"/>
          </a:xfrm>
          <a:prstGeom prst="ellipse">
            <a:avLst/>
          </a:prstGeom>
        </p:spPr>
      </p:pic>
      <p:sp>
        <p:nvSpPr>
          <p:cNvPr id="74" name="TextBox 73"/>
          <p:cNvSpPr txBox="1"/>
          <p:nvPr/>
        </p:nvSpPr>
        <p:spPr>
          <a:xfrm>
            <a:off x="5171489" y="9894311"/>
            <a:ext cx="2069180" cy="461665"/>
          </a:xfrm>
          <a:prstGeom prst="rect">
            <a:avLst/>
          </a:prstGeom>
          <a:noFill/>
        </p:spPr>
        <p:txBody>
          <a:bodyPr wrap="square" rtlCol="0">
            <a:spAutoFit/>
          </a:bodyPr>
          <a:lstStyle/>
          <a:p>
            <a:pPr algn="ctr"/>
            <a:r>
              <a:rPr lang="ru-RU" sz="2400" i="1" dirty="0" smtClean="0">
                <a:solidFill>
                  <a:srgbClr val="581208"/>
                </a:solidFill>
              </a:rPr>
              <a:t>Перчатки</a:t>
            </a:r>
            <a:endParaRPr lang="ru-RU" sz="2400" i="1" dirty="0">
              <a:solidFill>
                <a:srgbClr val="581208"/>
              </a:solidFill>
            </a:endParaRPr>
          </a:p>
        </p:txBody>
      </p:sp>
      <p:pic>
        <p:nvPicPr>
          <p:cNvPr id="75" name="Рисунок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23041" y="7820848"/>
            <a:ext cx="2112578" cy="2112578"/>
          </a:xfrm>
          <a:prstGeom prst="ellipse">
            <a:avLst/>
          </a:prstGeom>
        </p:spPr>
      </p:pic>
      <p:cxnSp>
        <p:nvCxnSpPr>
          <p:cNvPr id="12" name="Прямая соединительная линия 11"/>
          <p:cNvCxnSpPr/>
          <p:nvPr/>
        </p:nvCxnSpPr>
        <p:spPr>
          <a:xfrm>
            <a:off x="379524" y="4842644"/>
            <a:ext cx="6856095"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a:off x="379524" y="7680437"/>
            <a:ext cx="6856095" cy="0"/>
          </a:xfrm>
          <a:prstGeom prst="line">
            <a:avLst/>
          </a:prstGeom>
          <a:ln w="571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80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37" y="1235383"/>
            <a:ext cx="2090963" cy="2030964"/>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831" y="2410654"/>
            <a:ext cx="1316736" cy="1503550"/>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5101" y="2164709"/>
            <a:ext cx="1487901" cy="1445649"/>
          </a:xfrm>
          <a:prstGeom prst="rect">
            <a:avLst/>
          </a:prstGeom>
        </p:spPr>
      </p:pic>
      <p:sp>
        <p:nvSpPr>
          <p:cNvPr id="5" name="Прямоугольник 4"/>
          <p:cNvSpPr/>
          <p:nvPr/>
        </p:nvSpPr>
        <p:spPr>
          <a:xfrm>
            <a:off x="0" y="5895182"/>
            <a:ext cx="7561260" cy="3555974"/>
          </a:xfrm>
          <a:prstGeom prst="rect">
            <a:avLst/>
          </a:prstGeom>
          <a:gradFill>
            <a:gsLst>
              <a:gs pos="0">
                <a:srgbClr val="D63C2B"/>
              </a:gs>
              <a:gs pos="100000">
                <a:srgbClr val="8A1D0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58743" y="6651982"/>
            <a:ext cx="6462248" cy="731457"/>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55895" y="378148"/>
            <a:ext cx="4120413" cy="584775"/>
          </a:xfrm>
          <a:prstGeom prst="rect">
            <a:avLst/>
          </a:prstGeom>
          <a:noFill/>
        </p:spPr>
        <p:txBody>
          <a:bodyPr wrap="square" rtlCol="0">
            <a:spAutoFit/>
          </a:bodyPr>
          <a:lstStyle/>
          <a:p>
            <a:r>
              <a:rPr lang="ru-RU" sz="3200" b="1" dirty="0">
                <a:solidFill>
                  <a:srgbClr val="4A4949"/>
                </a:solidFill>
              </a:rPr>
              <a:t>Смелый </a:t>
            </a:r>
            <a:r>
              <a:rPr lang="ru-RU" sz="3200" b="1" dirty="0" err="1" smtClean="0">
                <a:solidFill>
                  <a:srgbClr val="4A4949"/>
                </a:solidFill>
              </a:rPr>
              <a:t>корпоратив</a:t>
            </a:r>
            <a:endParaRPr lang="en-US" sz="3200" b="1" dirty="0" smtClean="0">
              <a:solidFill>
                <a:srgbClr val="4A4949"/>
              </a:solidFill>
            </a:endParaRPr>
          </a:p>
        </p:txBody>
      </p:sp>
      <p:sp>
        <p:nvSpPr>
          <p:cNvPr id="11" name="TextBox 10"/>
          <p:cNvSpPr txBox="1"/>
          <p:nvPr/>
        </p:nvSpPr>
        <p:spPr>
          <a:xfrm>
            <a:off x="558743" y="6651555"/>
            <a:ext cx="6255828" cy="646331"/>
          </a:xfrm>
          <a:prstGeom prst="rect">
            <a:avLst/>
          </a:prstGeom>
          <a:noFill/>
        </p:spPr>
        <p:txBody>
          <a:bodyPr wrap="square" rtlCol="0">
            <a:spAutoFit/>
          </a:bodyPr>
          <a:lstStyle/>
          <a:p>
            <a:r>
              <a:rPr lang="ru-RU" sz="1800" i="1" dirty="0">
                <a:solidFill>
                  <a:srgbClr val="4A4949"/>
                </a:solidFill>
              </a:rPr>
              <a:t>даже не мог представить, насколько </a:t>
            </a:r>
            <a:r>
              <a:rPr lang="ru-RU" sz="1800" i="1" dirty="0" smtClean="0">
                <a:solidFill>
                  <a:srgbClr val="4A4949"/>
                </a:solidFill>
              </a:rPr>
              <a:t>это</a:t>
            </a:r>
            <a:r>
              <a:rPr lang="en-US" sz="1800" i="1" dirty="0" smtClean="0">
                <a:solidFill>
                  <a:srgbClr val="4A4949"/>
                </a:solidFill>
              </a:rPr>
              <a:t> </a:t>
            </a:r>
            <a:r>
              <a:rPr lang="ru-RU" sz="1800" i="1" dirty="0" smtClean="0">
                <a:solidFill>
                  <a:srgbClr val="4A4949"/>
                </a:solidFill>
              </a:rPr>
              <a:t>может </a:t>
            </a:r>
            <a:r>
              <a:rPr lang="ru-RU" sz="1800" i="1" dirty="0">
                <a:solidFill>
                  <a:srgbClr val="4A4949"/>
                </a:solidFill>
              </a:rPr>
              <a:t>быть интересно</a:t>
            </a:r>
            <a:endParaRPr lang="ru-RU" sz="1800" dirty="0">
              <a:solidFill>
                <a:srgbClr val="4A4949"/>
              </a:solidFill>
            </a:endParaRPr>
          </a:p>
        </p:txBody>
      </p:sp>
      <p:sp>
        <p:nvSpPr>
          <p:cNvPr id="16" name="TextBox 15"/>
          <p:cNvSpPr txBox="1"/>
          <p:nvPr/>
        </p:nvSpPr>
        <p:spPr>
          <a:xfrm>
            <a:off x="2986596" y="4060312"/>
            <a:ext cx="4034395" cy="1600438"/>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 planets, stars, galaxies, and the contents of intergalactic space, although this usage may differ with the context</a:t>
            </a:r>
            <a:endParaRPr lang="ru-RU" sz="1400" dirty="0">
              <a:solidFill>
                <a:srgbClr val="4A4949"/>
              </a:solidFill>
            </a:endParaRPr>
          </a:p>
        </p:txBody>
      </p:sp>
      <p:sp>
        <p:nvSpPr>
          <p:cNvPr id="19" name="TextBox 18"/>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21" name="TextBox 20"/>
          <p:cNvSpPr txBox="1"/>
          <p:nvPr/>
        </p:nvSpPr>
        <p:spPr>
          <a:xfrm>
            <a:off x="438658" y="6005715"/>
            <a:ext cx="4120413" cy="584775"/>
          </a:xfrm>
          <a:prstGeom prst="rect">
            <a:avLst/>
          </a:prstGeom>
          <a:noFill/>
        </p:spPr>
        <p:txBody>
          <a:bodyPr wrap="square" rtlCol="0">
            <a:spAutoFit/>
          </a:bodyPr>
          <a:lstStyle/>
          <a:p>
            <a:r>
              <a:rPr lang="ru-RU" sz="3200" b="1" dirty="0">
                <a:solidFill>
                  <a:srgbClr val="4A4949"/>
                </a:solidFill>
              </a:rPr>
              <a:t>Отзыв заказчика</a:t>
            </a:r>
            <a:endParaRPr lang="ru-RU" sz="3200" i="1" dirty="0">
              <a:solidFill>
                <a:srgbClr val="4A4949"/>
              </a:solidFill>
            </a:endParaRPr>
          </a:p>
        </p:txBody>
      </p:sp>
      <p:sp>
        <p:nvSpPr>
          <p:cNvPr id="22" name="TextBox 21"/>
          <p:cNvSpPr txBox="1"/>
          <p:nvPr/>
        </p:nvSpPr>
        <p:spPr>
          <a:xfrm>
            <a:off x="2208199" y="7756369"/>
            <a:ext cx="4668776" cy="784830"/>
          </a:xfrm>
          <a:prstGeom prst="rect">
            <a:avLst/>
          </a:prstGeom>
          <a:noFill/>
        </p:spPr>
        <p:txBody>
          <a:bodyPr wrap="square" rtlCol="0">
            <a:spAutoFit/>
          </a:bodyPr>
          <a:lstStyle/>
          <a:p>
            <a:r>
              <a:rPr lang="en-US" sz="1500" dirty="0" smtClean="0">
                <a:solidFill>
                  <a:schemeClr val="bg1"/>
                </a:solidFill>
              </a:rPr>
              <a:t>The universe is commonly defined as the totality of everything that exists including all physical matter and energy, the planets, stars, galaxies, and the</a:t>
            </a:r>
            <a:endParaRPr lang="ru-RU" sz="1500" dirty="0">
              <a:solidFill>
                <a:schemeClr val="bg1"/>
              </a:solidFill>
            </a:endParaRPr>
          </a:p>
        </p:txBody>
      </p:sp>
      <p:sp>
        <p:nvSpPr>
          <p:cNvPr id="25" name="TextBox 24"/>
          <p:cNvSpPr txBox="1"/>
          <p:nvPr/>
        </p:nvSpPr>
        <p:spPr>
          <a:xfrm>
            <a:off x="610973" y="8875092"/>
            <a:ext cx="1264564" cy="461665"/>
          </a:xfrm>
          <a:prstGeom prst="rect">
            <a:avLst/>
          </a:prstGeom>
          <a:noFill/>
        </p:spPr>
        <p:txBody>
          <a:bodyPr wrap="square" rtlCol="0">
            <a:spAutoFit/>
          </a:bodyPr>
          <a:lstStyle/>
          <a:p>
            <a:pPr algn="ctr"/>
            <a:r>
              <a:rPr lang="ru-RU" sz="1200" i="1" dirty="0">
                <a:solidFill>
                  <a:schemeClr val="bg1"/>
                </a:solidFill>
              </a:rPr>
              <a:t>Сергей Жуков, владелец банка</a:t>
            </a:r>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54" y="7506940"/>
            <a:ext cx="1345172" cy="1345172"/>
          </a:xfrm>
          <a:prstGeom prst="ellipse">
            <a:avLst/>
          </a:prstGeom>
        </p:spPr>
      </p:pic>
      <p:sp>
        <p:nvSpPr>
          <p:cNvPr id="13" name="Прямоугольник 12"/>
          <p:cNvSpPr/>
          <p:nvPr/>
        </p:nvSpPr>
        <p:spPr>
          <a:xfrm>
            <a:off x="2688609" y="1458268"/>
            <a:ext cx="2797791" cy="561601"/>
          </a:xfrm>
          <a:prstGeom prst="rect">
            <a:avLst/>
          </a:prstGeom>
          <a:gradFill flip="none" rotWithShape="1">
            <a:gsLst>
              <a:gs pos="0">
                <a:srgbClr val="D63C2B"/>
              </a:gs>
              <a:gs pos="100000">
                <a:srgbClr val="8A1D0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Прямоугольник 28"/>
          <p:cNvSpPr/>
          <p:nvPr/>
        </p:nvSpPr>
        <p:spPr>
          <a:xfrm>
            <a:off x="5745707" y="1799462"/>
            <a:ext cx="1446663" cy="1011977"/>
          </a:xfrm>
          <a:prstGeom prst="rect">
            <a:avLst/>
          </a:prstGeom>
          <a:gradFill flip="none" rotWithShape="1">
            <a:gsLst>
              <a:gs pos="0">
                <a:srgbClr val="D63C2B"/>
              </a:gs>
              <a:gs pos="100000">
                <a:srgbClr val="8A1D0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рямоугольник 29"/>
          <p:cNvSpPr/>
          <p:nvPr/>
        </p:nvSpPr>
        <p:spPr>
          <a:xfrm>
            <a:off x="545910" y="3450841"/>
            <a:ext cx="2320119" cy="670783"/>
          </a:xfrm>
          <a:prstGeom prst="rect">
            <a:avLst/>
          </a:prstGeom>
          <a:gradFill flip="none" rotWithShape="1">
            <a:gsLst>
              <a:gs pos="0">
                <a:srgbClr val="D63C2B"/>
              </a:gs>
              <a:gs pos="100000">
                <a:srgbClr val="8A1D0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ый треугольник 13"/>
          <p:cNvSpPr/>
          <p:nvPr/>
        </p:nvSpPr>
        <p:spPr>
          <a:xfrm rot="10800000">
            <a:off x="2373476" y="1462601"/>
            <a:ext cx="330721" cy="330721"/>
          </a:xfrm>
          <a:prstGeom prst="rtTriangle">
            <a:avLst/>
          </a:prstGeom>
          <a:solidFill>
            <a:srgbClr val="D63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ый треугольник 30"/>
          <p:cNvSpPr/>
          <p:nvPr/>
        </p:nvSpPr>
        <p:spPr>
          <a:xfrm rot="10800000">
            <a:off x="5414986" y="2348452"/>
            <a:ext cx="330721" cy="330721"/>
          </a:xfrm>
          <a:prstGeom prst="rtTriangle">
            <a:avLst/>
          </a:prstGeom>
          <a:solidFill>
            <a:srgbClr val="D63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Прямоугольный треугольник 33"/>
          <p:cNvSpPr/>
          <p:nvPr/>
        </p:nvSpPr>
        <p:spPr>
          <a:xfrm rot="10800000" flipH="1">
            <a:off x="2862766" y="3464053"/>
            <a:ext cx="348299" cy="330721"/>
          </a:xfrm>
          <a:prstGeom prst="rtTriangle">
            <a:avLst/>
          </a:prstGeom>
          <a:solidFill>
            <a:srgbClr val="D63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746466" y="3555399"/>
            <a:ext cx="1996733" cy="461665"/>
          </a:xfrm>
          <a:prstGeom prst="rect">
            <a:avLst/>
          </a:prstGeom>
          <a:noFill/>
        </p:spPr>
        <p:txBody>
          <a:bodyPr wrap="square" rtlCol="0">
            <a:spAutoFit/>
          </a:bodyPr>
          <a:lstStyle/>
          <a:p>
            <a:r>
              <a:rPr lang="en-US" sz="1200" i="1" dirty="0">
                <a:solidFill>
                  <a:srgbClr val="FFFFFF"/>
                </a:solidFill>
              </a:rPr>
              <a:t>although this usage may differ</a:t>
            </a:r>
            <a:endParaRPr lang="ru-RU" sz="1200" i="1" dirty="0">
              <a:solidFill>
                <a:srgbClr val="FFFFFF"/>
              </a:solidFill>
            </a:endParaRPr>
          </a:p>
        </p:txBody>
      </p:sp>
      <p:sp>
        <p:nvSpPr>
          <p:cNvPr id="26" name="TextBox 25"/>
          <p:cNvSpPr txBox="1"/>
          <p:nvPr/>
        </p:nvSpPr>
        <p:spPr>
          <a:xfrm>
            <a:off x="5836729" y="1855614"/>
            <a:ext cx="1264564" cy="461665"/>
          </a:xfrm>
          <a:prstGeom prst="rect">
            <a:avLst/>
          </a:prstGeom>
          <a:noFill/>
        </p:spPr>
        <p:txBody>
          <a:bodyPr wrap="square" rtlCol="0">
            <a:spAutoFit/>
          </a:bodyPr>
          <a:lstStyle/>
          <a:p>
            <a:r>
              <a:rPr lang="en-US" sz="1200" i="1" dirty="0">
                <a:solidFill>
                  <a:srgbClr val="FFFFFF"/>
                </a:solidFill>
              </a:rPr>
              <a:t>The universe is commonly</a:t>
            </a:r>
            <a:endParaRPr lang="ru-RU" sz="1200" i="1" dirty="0">
              <a:solidFill>
                <a:srgbClr val="FFFFFF"/>
              </a:solidFill>
            </a:endParaRPr>
          </a:p>
        </p:txBody>
      </p:sp>
      <p:sp>
        <p:nvSpPr>
          <p:cNvPr id="27" name="TextBox 26"/>
          <p:cNvSpPr txBox="1"/>
          <p:nvPr/>
        </p:nvSpPr>
        <p:spPr>
          <a:xfrm>
            <a:off x="2834410" y="1613317"/>
            <a:ext cx="2491133" cy="276999"/>
          </a:xfrm>
          <a:prstGeom prst="rect">
            <a:avLst/>
          </a:prstGeom>
          <a:noFill/>
        </p:spPr>
        <p:txBody>
          <a:bodyPr wrap="square" rtlCol="0">
            <a:spAutoFit/>
          </a:bodyPr>
          <a:lstStyle/>
          <a:p>
            <a:r>
              <a:rPr lang="en-US" sz="1200" i="1" dirty="0">
                <a:solidFill>
                  <a:srgbClr val="FFFFFF"/>
                </a:solidFill>
              </a:rPr>
              <a:t>the planets, stars, galaxies</a:t>
            </a:r>
            <a:endParaRPr lang="ru-RU" sz="1200" i="1" dirty="0">
              <a:solidFill>
                <a:srgbClr val="FFFFFF"/>
              </a:solidFill>
            </a:endParaRPr>
          </a:p>
        </p:txBody>
      </p:sp>
    </p:spTree>
    <p:extLst>
      <p:ext uri="{BB962C8B-B14F-4D97-AF65-F5344CB8AC3E}">
        <p14:creationId xmlns:p14="http://schemas.microsoft.com/office/powerpoint/2010/main" val="20511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 y="0"/>
            <a:ext cx="3492599" cy="10727140"/>
          </a:xfrm>
          <a:prstGeom prst="rect">
            <a:avLst/>
          </a:prstGeom>
          <a:gradFill flip="none" rotWithShape="1">
            <a:gsLst>
              <a:gs pos="0">
                <a:srgbClr val="D63C2B"/>
              </a:gs>
              <a:gs pos="100000">
                <a:srgbClr val="8A1D0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306140"/>
            <a:ext cx="7561262"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24247" y="350853"/>
            <a:ext cx="6480720" cy="923330"/>
          </a:xfrm>
          <a:prstGeom prst="rect">
            <a:avLst/>
          </a:prstGeom>
          <a:noFill/>
        </p:spPr>
        <p:txBody>
          <a:bodyPr wrap="square" rtlCol="0">
            <a:spAutoFit/>
          </a:bodyPr>
          <a:lstStyle/>
          <a:p>
            <a:r>
              <a:rPr lang="ru-RU" sz="5400" b="1" dirty="0">
                <a:solidFill>
                  <a:srgbClr val="5B1309"/>
                </a:solidFill>
              </a:rPr>
              <a:t>Почему мы лучшие?</a:t>
            </a:r>
            <a:endParaRPr lang="ru-RU" sz="5400" i="1" dirty="0">
              <a:solidFill>
                <a:srgbClr val="5B1309"/>
              </a:solidFill>
            </a:endParaRPr>
          </a:p>
        </p:txBody>
      </p:sp>
      <p:sp>
        <p:nvSpPr>
          <p:cNvPr id="16" name="TextBox 15"/>
          <p:cNvSpPr txBox="1"/>
          <p:nvPr/>
        </p:nvSpPr>
        <p:spPr>
          <a:xfrm>
            <a:off x="3564607" y="2322364"/>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19" name="TextBox 18"/>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20" name="TextBox 19"/>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24" name="TextBox 23"/>
          <p:cNvSpPr txBox="1"/>
          <p:nvPr/>
        </p:nvSpPr>
        <p:spPr>
          <a:xfrm>
            <a:off x="324247" y="1088936"/>
            <a:ext cx="6480720" cy="369332"/>
          </a:xfrm>
          <a:prstGeom prst="rect">
            <a:avLst/>
          </a:prstGeom>
          <a:noFill/>
        </p:spPr>
        <p:txBody>
          <a:bodyPr wrap="square" rtlCol="0">
            <a:spAutoFit/>
          </a:bodyPr>
          <a:lstStyle/>
          <a:p>
            <a:r>
              <a:rPr lang="ru-RU" sz="1800" i="1" dirty="0">
                <a:solidFill>
                  <a:srgbClr val="8A1D0D"/>
                </a:solidFill>
              </a:rPr>
              <a:t>основной тезис ваших тарифов или вариантов (его прочтут)</a:t>
            </a:r>
          </a:p>
        </p:txBody>
      </p:sp>
      <p:sp>
        <p:nvSpPr>
          <p:cNvPr id="30" name="TextBox 29"/>
          <p:cNvSpPr txBox="1"/>
          <p:nvPr/>
        </p:nvSpPr>
        <p:spPr>
          <a:xfrm>
            <a:off x="3564607" y="3653348"/>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34" name="TextBox 33"/>
          <p:cNvSpPr txBox="1"/>
          <p:nvPr/>
        </p:nvSpPr>
        <p:spPr>
          <a:xfrm>
            <a:off x="3564607" y="4824060"/>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35" name="TextBox 34"/>
          <p:cNvSpPr txBox="1"/>
          <p:nvPr/>
        </p:nvSpPr>
        <p:spPr>
          <a:xfrm>
            <a:off x="3564607" y="6120204"/>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36" name="TextBox 35"/>
          <p:cNvSpPr txBox="1"/>
          <p:nvPr/>
        </p:nvSpPr>
        <p:spPr>
          <a:xfrm>
            <a:off x="3564607" y="7344340"/>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38" name="TextBox 37"/>
          <p:cNvSpPr txBox="1"/>
          <p:nvPr/>
        </p:nvSpPr>
        <p:spPr>
          <a:xfrm>
            <a:off x="3564607" y="8496468"/>
            <a:ext cx="3504022" cy="738664"/>
          </a:xfrm>
          <a:prstGeom prst="rect">
            <a:avLst/>
          </a:prstGeom>
          <a:noFill/>
        </p:spPr>
        <p:txBody>
          <a:bodyPr wrap="square" rtlCol="0">
            <a:spAutoFit/>
          </a:bodyPr>
          <a:lstStyle/>
          <a:p>
            <a:r>
              <a:rPr lang="en-US" sz="1400" dirty="0" smtClean="0">
                <a:solidFill>
                  <a:srgbClr val="4A4949"/>
                </a:solidFill>
              </a:rPr>
              <a:t>The universe is commonly defined as the totality of everything that exists including all physical matter and energy,</a:t>
            </a:r>
            <a:endParaRPr lang="ru-RU" sz="1400" dirty="0">
              <a:solidFill>
                <a:srgbClr val="4A4949"/>
              </a:solidFill>
            </a:endParaRPr>
          </a:p>
        </p:txBody>
      </p:sp>
      <p:sp>
        <p:nvSpPr>
          <p:cNvPr id="39" name="TextBox 38"/>
          <p:cNvSpPr txBox="1"/>
          <p:nvPr/>
        </p:nvSpPr>
        <p:spPr>
          <a:xfrm>
            <a:off x="684287" y="2333969"/>
            <a:ext cx="2808312" cy="646331"/>
          </a:xfrm>
          <a:prstGeom prst="rect">
            <a:avLst/>
          </a:prstGeom>
          <a:noFill/>
        </p:spPr>
        <p:txBody>
          <a:bodyPr wrap="square" rtlCol="0">
            <a:spAutoFit/>
          </a:bodyPr>
          <a:lstStyle/>
          <a:p>
            <a:pPr algn="r"/>
            <a:r>
              <a:rPr lang="ru-RU" sz="1800" i="1" dirty="0">
                <a:solidFill>
                  <a:schemeClr val="bg1"/>
                </a:solidFill>
              </a:rPr>
              <a:t>Мы предлагаем Вам лучший товар</a:t>
            </a:r>
          </a:p>
        </p:txBody>
      </p:sp>
      <p:sp>
        <p:nvSpPr>
          <p:cNvPr id="40" name="TextBox 39"/>
          <p:cNvSpPr txBox="1"/>
          <p:nvPr/>
        </p:nvSpPr>
        <p:spPr>
          <a:xfrm>
            <a:off x="684287" y="3632308"/>
            <a:ext cx="2808312" cy="646331"/>
          </a:xfrm>
          <a:prstGeom prst="rect">
            <a:avLst/>
          </a:prstGeom>
          <a:noFill/>
        </p:spPr>
        <p:txBody>
          <a:bodyPr wrap="square" rtlCol="0">
            <a:spAutoFit/>
          </a:bodyPr>
          <a:lstStyle/>
          <a:p>
            <a:pPr algn="r"/>
            <a:r>
              <a:rPr lang="ru-RU" sz="1800" i="1" dirty="0">
                <a:solidFill>
                  <a:schemeClr val="bg1"/>
                </a:solidFill>
              </a:rPr>
              <a:t>У нас лучшие цены на рынке</a:t>
            </a:r>
          </a:p>
        </p:txBody>
      </p:sp>
      <p:sp>
        <p:nvSpPr>
          <p:cNvPr id="41" name="TextBox 40"/>
          <p:cNvSpPr txBox="1"/>
          <p:nvPr/>
        </p:nvSpPr>
        <p:spPr>
          <a:xfrm>
            <a:off x="684287" y="4770636"/>
            <a:ext cx="2808312" cy="646331"/>
          </a:xfrm>
          <a:prstGeom prst="rect">
            <a:avLst/>
          </a:prstGeom>
          <a:noFill/>
        </p:spPr>
        <p:txBody>
          <a:bodyPr wrap="square" rtlCol="0">
            <a:spAutoFit/>
          </a:bodyPr>
          <a:lstStyle/>
          <a:p>
            <a:pPr algn="r"/>
            <a:r>
              <a:rPr lang="ru-RU" sz="1800" i="1" dirty="0">
                <a:solidFill>
                  <a:schemeClr val="bg1"/>
                </a:solidFill>
              </a:rPr>
              <a:t>индивидуальная программа на выезд</a:t>
            </a:r>
          </a:p>
        </p:txBody>
      </p:sp>
      <p:sp>
        <p:nvSpPr>
          <p:cNvPr id="42" name="TextBox 41"/>
          <p:cNvSpPr txBox="1"/>
          <p:nvPr/>
        </p:nvSpPr>
        <p:spPr>
          <a:xfrm>
            <a:off x="684287" y="6112946"/>
            <a:ext cx="2808312" cy="369332"/>
          </a:xfrm>
          <a:prstGeom prst="rect">
            <a:avLst/>
          </a:prstGeom>
          <a:noFill/>
        </p:spPr>
        <p:txBody>
          <a:bodyPr wrap="square" rtlCol="0">
            <a:spAutoFit/>
          </a:bodyPr>
          <a:lstStyle/>
          <a:p>
            <a:pPr algn="r"/>
            <a:r>
              <a:rPr lang="ru-RU" sz="1800" i="1" dirty="0">
                <a:solidFill>
                  <a:schemeClr val="bg1"/>
                </a:solidFill>
              </a:rPr>
              <a:t>экономия вашего времени</a:t>
            </a:r>
          </a:p>
        </p:txBody>
      </p:sp>
      <p:sp>
        <p:nvSpPr>
          <p:cNvPr id="43" name="TextBox 42"/>
          <p:cNvSpPr txBox="1"/>
          <p:nvPr/>
        </p:nvSpPr>
        <p:spPr>
          <a:xfrm>
            <a:off x="684287" y="7290916"/>
            <a:ext cx="2808312" cy="646331"/>
          </a:xfrm>
          <a:prstGeom prst="rect">
            <a:avLst/>
          </a:prstGeom>
          <a:noFill/>
        </p:spPr>
        <p:txBody>
          <a:bodyPr wrap="square" rtlCol="0">
            <a:spAutoFit/>
          </a:bodyPr>
          <a:lstStyle/>
          <a:p>
            <a:pPr algn="r"/>
            <a:r>
              <a:rPr lang="ru-RU" sz="1800" i="1" dirty="0">
                <a:solidFill>
                  <a:schemeClr val="bg1"/>
                </a:solidFill>
              </a:rPr>
              <a:t>индивидуальная программа на выезд</a:t>
            </a:r>
          </a:p>
        </p:txBody>
      </p:sp>
      <p:sp>
        <p:nvSpPr>
          <p:cNvPr id="44" name="TextBox 43"/>
          <p:cNvSpPr txBox="1"/>
          <p:nvPr/>
        </p:nvSpPr>
        <p:spPr>
          <a:xfrm>
            <a:off x="684287" y="8443044"/>
            <a:ext cx="2808312" cy="646331"/>
          </a:xfrm>
          <a:prstGeom prst="rect">
            <a:avLst/>
          </a:prstGeom>
          <a:noFill/>
        </p:spPr>
        <p:txBody>
          <a:bodyPr wrap="square" rtlCol="0">
            <a:spAutoFit/>
          </a:bodyPr>
          <a:lstStyle/>
          <a:p>
            <a:pPr algn="r"/>
            <a:r>
              <a:rPr lang="ru-RU" sz="1800" i="1" dirty="0">
                <a:solidFill>
                  <a:schemeClr val="bg1"/>
                </a:solidFill>
              </a:rPr>
              <a:t>У нас лучшие цены на рынке</a:t>
            </a:r>
          </a:p>
        </p:txBody>
      </p:sp>
    </p:spTree>
    <p:extLst>
      <p:ext uri="{BB962C8B-B14F-4D97-AF65-F5344CB8AC3E}">
        <p14:creationId xmlns:p14="http://schemas.microsoft.com/office/powerpoint/2010/main" val="231752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 y="-13696"/>
            <a:ext cx="7561264" cy="10707096"/>
          </a:xfrm>
          <a:prstGeom prst="rect">
            <a:avLst/>
          </a:prstGeom>
          <a:gradFill flip="none" rotWithShape="1">
            <a:gsLst>
              <a:gs pos="0">
                <a:srgbClr val="D63C2B"/>
              </a:gs>
              <a:gs pos="100000">
                <a:srgbClr val="8A1D0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582217" y="2234590"/>
            <a:ext cx="2380594" cy="72404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5041379" y="2234590"/>
            <a:ext cx="2380594" cy="72404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08223" y="2234590"/>
            <a:ext cx="2380594" cy="72404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4460284" y="9667180"/>
            <a:ext cx="1298473" cy="738664"/>
          </a:xfrm>
          <a:prstGeom prst="rect">
            <a:avLst/>
          </a:prstGeom>
          <a:noFill/>
        </p:spPr>
        <p:txBody>
          <a:bodyPr wrap="square" rtlCol="0">
            <a:spAutoFit/>
          </a:bodyPr>
          <a:lstStyle/>
          <a:p>
            <a:pPr algn="r"/>
            <a:r>
              <a:rPr lang="ru-RU" sz="1400" i="1" dirty="0" smtClean="0">
                <a:solidFill>
                  <a:schemeClr val="bg1"/>
                </a:solidFill>
              </a:rPr>
              <a:t>тел.:</a:t>
            </a:r>
          </a:p>
          <a:p>
            <a:pPr algn="r"/>
            <a:r>
              <a:rPr lang="en-US" sz="1400" i="1" dirty="0" smtClean="0">
                <a:solidFill>
                  <a:schemeClr val="bg1"/>
                </a:solidFill>
              </a:rPr>
              <a:t>e-mail:</a:t>
            </a:r>
          </a:p>
          <a:p>
            <a:pPr algn="r"/>
            <a:r>
              <a:rPr lang="ru-RU" sz="1400" i="1" dirty="0" smtClean="0">
                <a:solidFill>
                  <a:schemeClr val="bg1"/>
                </a:solidFill>
              </a:rPr>
              <a:t>сайт:</a:t>
            </a:r>
            <a:endParaRPr lang="ru-RU" sz="1400" i="1" dirty="0">
              <a:solidFill>
                <a:schemeClr val="bg1"/>
              </a:solidFill>
            </a:endParaRPr>
          </a:p>
        </p:txBody>
      </p:sp>
      <p:sp>
        <p:nvSpPr>
          <p:cNvPr id="20" name="TextBox 19"/>
          <p:cNvSpPr txBox="1"/>
          <p:nvPr/>
        </p:nvSpPr>
        <p:spPr>
          <a:xfrm>
            <a:off x="5654570" y="9667180"/>
            <a:ext cx="1582445" cy="738664"/>
          </a:xfrm>
          <a:prstGeom prst="rect">
            <a:avLst/>
          </a:prstGeom>
          <a:noFill/>
        </p:spPr>
        <p:txBody>
          <a:bodyPr wrap="square" rtlCol="0">
            <a:spAutoFit/>
          </a:bodyPr>
          <a:lstStyle/>
          <a:p>
            <a:r>
              <a:rPr lang="en-US" sz="1400" i="1" dirty="0" smtClean="0">
                <a:solidFill>
                  <a:schemeClr val="bg1"/>
                </a:solidFill>
              </a:rPr>
              <a:t>(495) 226-74-30</a:t>
            </a:r>
          </a:p>
          <a:p>
            <a:r>
              <a:rPr lang="en-US" sz="1400" i="1" dirty="0" smtClean="0">
                <a:solidFill>
                  <a:schemeClr val="bg1"/>
                </a:solidFill>
              </a:rPr>
              <a:t>art@prcomm.ru</a:t>
            </a:r>
          </a:p>
          <a:p>
            <a:r>
              <a:rPr lang="en-US" sz="1400" i="1" dirty="0" smtClean="0">
                <a:solidFill>
                  <a:schemeClr val="bg1"/>
                </a:solidFill>
              </a:rPr>
              <a:t>www.kit5.ru</a:t>
            </a:r>
            <a:endParaRPr lang="ru-RU" sz="1400" i="1" dirty="0">
              <a:solidFill>
                <a:schemeClr val="bg1"/>
              </a:solidFill>
            </a:endParaRPr>
          </a:p>
        </p:txBody>
      </p:sp>
      <p:sp>
        <p:nvSpPr>
          <p:cNvPr id="5" name="Прямоугольник 4"/>
          <p:cNvSpPr/>
          <p:nvPr/>
        </p:nvSpPr>
        <p:spPr>
          <a:xfrm>
            <a:off x="0" y="298943"/>
            <a:ext cx="7597475" cy="1519365"/>
          </a:xfrm>
          <a:prstGeom prst="rect">
            <a:avLst/>
          </a:prstGeom>
          <a:gradFill>
            <a:gsLst>
              <a:gs pos="0">
                <a:srgbClr val="D63C2B"/>
              </a:gs>
              <a:gs pos="100000">
                <a:srgbClr val="8A1D0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54226" y="394550"/>
            <a:ext cx="6454443" cy="923330"/>
          </a:xfrm>
          <a:prstGeom prst="rect">
            <a:avLst/>
          </a:prstGeom>
          <a:noFill/>
        </p:spPr>
        <p:txBody>
          <a:bodyPr wrap="square" rtlCol="0">
            <a:spAutoFit/>
          </a:bodyPr>
          <a:lstStyle/>
          <a:p>
            <a:pPr algn="ctr"/>
            <a:r>
              <a:rPr lang="ru-RU" sz="5400" b="1" dirty="0" smtClean="0">
                <a:solidFill>
                  <a:srgbClr val="4D0F07"/>
                </a:solidFill>
              </a:rPr>
              <a:t>Варианты и тарифы</a:t>
            </a:r>
            <a:endParaRPr lang="ru-RU" sz="5400" b="1" dirty="0">
              <a:solidFill>
                <a:srgbClr val="4D0F07"/>
              </a:solidFill>
            </a:endParaRPr>
          </a:p>
        </p:txBody>
      </p:sp>
      <p:sp>
        <p:nvSpPr>
          <p:cNvPr id="3" name="TextBox 2"/>
          <p:cNvSpPr txBox="1"/>
          <p:nvPr/>
        </p:nvSpPr>
        <p:spPr>
          <a:xfrm>
            <a:off x="270021" y="1237457"/>
            <a:ext cx="6562137" cy="353943"/>
          </a:xfrm>
          <a:prstGeom prst="rect">
            <a:avLst/>
          </a:prstGeom>
          <a:noFill/>
        </p:spPr>
        <p:txBody>
          <a:bodyPr wrap="square" rtlCol="0">
            <a:spAutoFit/>
          </a:bodyPr>
          <a:lstStyle/>
          <a:p>
            <a:r>
              <a:rPr lang="ru-RU" sz="1700" i="1" dirty="0">
                <a:solidFill>
                  <a:schemeClr val="bg1"/>
                </a:solidFill>
              </a:rPr>
              <a:t>основной тезис ваших тарифов или вариантов (его прочтут)</a:t>
            </a:r>
          </a:p>
        </p:txBody>
      </p:sp>
      <p:sp>
        <p:nvSpPr>
          <p:cNvPr id="16" name="TextBox 15"/>
          <p:cNvSpPr txBox="1"/>
          <p:nvPr/>
        </p:nvSpPr>
        <p:spPr>
          <a:xfrm>
            <a:off x="127275"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21" name="TextBox 20"/>
          <p:cNvSpPr txBox="1"/>
          <p:nvPr/>
        </p:nvSpPr>
        <p:spPr>
          <a:xfrm>
            <a:off x="2654233"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22" name="TextBox 21"/>
          <p:cNvSpPr txBox="1"/>
          <p:nvPr/>
        </p:nvSpPr>
        <p:spPr>
          <a:xfrm>
            <a:off x="5073424" y="4770636"/>
            <a:ext cx="2163299" cy="2031325"/>
          </a:xfrm>
          <a:prstGeom prst="rect">
            <a:avLst/>
          </a:prstGeom>
          <a:noFill/>
        </p:spPr>
        <p:txBody>
          <a:bodyPr wrap="square" rtlCol="0">
            <a:spAutoFit/>
          </a:bodyPr>
          <a:lstStyle/>
          <a:p>
            <a:r>
              <a:rPr lang="en-US" sz="1400" i="1" dirty="0" err="1" smtClean="0"/>
              <a:t>Описание</a:t>
            </a:r>
            <a:r>
              <a:rPr lang="en-US" sz="1400" i="1" dirty="0" smtClean="0"/>
              <a:t> </a:t>
            </a:r>
            <a:r>
              <a:rPr lang="en-US" sz="1400" i="1" dirty="0" err="1" smtClean="0"/>
              <a:t>проводимого</a:t>
            </a:r>
            <a:r>
              <a:rPr lang="en-US" sz="1400" i="1" dirty="0" smtClean="0"/>
              <a:t> </a:t>
            </a:r>
            <a:r>
              <a:rPr lang="en-US" sz="1400" i="1" dirty="0" err="1" smtClean="0"/>
              <a:t>мероприятия</a:t>
            </a:r>
            <a:r>
              <a:rPr lang="en-US" sz="1400" i="1" dirty="0" smtClean="0"/>
              <a:t> </a:t>
            </a:r>
            <a:r>
              <a:rPr lang="en-US" sz="1400" i="1" dirty="0" err="1" smtClean="0"/>
              <a:t>или</a:t>
            </a:r>
            <a:r>
              <a:rPr lang="en-US" sz="1400" i="1" dirty="0" smtClean="0"/>
              <a:t> </a:t>
            </a:r>
            <a:r>
              <a:rPr lang="en-US" sz="1400" i="1" dirty="0" err="1" smtClean="0"/>
              <a:t>ситуации</a:t>
            </a:r>
            <a:r>
              <a:rPr lang="en-US" sz="1400" i="1" dirty="0" smtClean="0"/>
              <a:t> </a:t>
            </a:r>
            <a:r>
              <a:rPr lang="en-US" sz="1400" i="1" dirty="0" err="1" smtClean="0"/>
              <a:t>или</a:t>
            </a:r>
            <a:r>
              <a:rPr lang="en-US" sz="1400" i="1" dirty="0" smtClean="0"/>
              <a:t> </a:t>
            </a:r>
            <a:r>
              <a:rPr lang="en-US" sz="1400" i="1" dirty="0" err="1" smtClean="0"/>
              <a:t>проданного</a:t>
            </a:r>
            <a:r>
              <a:rPr lang="en-US" sz="1400" i="1" dirty="0" smtClean="0"/>
              <a:t> </a:t>
            </a:r>
            <a:r>
              <a:rPr lang="en-US" sz="1400" i="1" dirty="0" err="1" smtClean="0"/>
              <a:t>товара</a:t>
            </a:r>
            <a:r>
              <a:rPr lang="en-US" sz="1400" dirty="0" smtClean="0"/>
              <a:t>. </a:t>
            </a:r>
            <a:r>
              <a:rPr lang="en-US" sz="1400" dirty="0" smtClean="0">
                <a:solidFill>
                  <a:srgbClr val="4A4949"/>
                </a:solidFill>
              </a:rPr>
              <a:t>The universe is commonly defined as the totality of everything that exists including all physical matter and energy, the</a:t>
            </a:r>
            <a:endParaRPr lang="ru-RU" sz="1400" dirty="0">
              <a:solidFill>
                <a:srgbClr val="4A4949"/>
              </a:solidFill>
            </a:endParaRPr>
          </a:p>
        </p:txBody>
      </p:sp>
      <p:sp>
        <p:nvSpPr>
          <p:cNvPr id="11" name="TextBox 10"/>
          <p:cNvSpPr txBox="1"/>
          <p:nvPr/>
        </p:nvSpPr>
        <p:spPr>
          <a:xfrm>
            <a:off x="119027" y="8559764"/>
            <a:ext cx="2031300" cy="646331"/>
          </a:xfrm>
          <a:prstGeom prst="rect">
            <a:avLst/>
          </a:prstGeom>
          <a:noFill/>
        </p:spPr>
        <p:txBody>
          <a:bodyPr wrap="square" rtlCol="0">
            <a:spAutoFit/>
          </a:bodyPr>
          <a:lstStyle/>
          <a:p>
            <a:r>
              <a:rPr lang="ru-RU" sz="1600" b="1" i="1" dirty="0" smtClean="0">
                <a:solidFill>
                  <a:srgbClr val="8A1D0D"/>
                </a:solidFill>
              </a:rPr>
              <a:t>Стоимость:</a:t>
            </a:r>
            <a:endParaRPr lang="ru-RU" sz="2600" b="1" i="1" dirty="0" smtClean="0">
              <a:solidFill>
                <a:srgbClr val="8A1D0D"/>
              </a:solidFill>
            </a:endParaRPr>
          </a:p>
          <a:p>
            <a:r>
              <a:rPr lang="ru-RU" b="1" i="1" dirty="0" smtClean="0"/>
              <a:t>от 74 000 руб.</a:t>
            </a:r>
            <a:endParaRPr lang="ru-RU" b="1" dirty="0"/>
          </a:p>
        </p:txBody>
      </p:sp>
      <p:sp>
        <p:nvSpPr>
          <p:cNvPr id="23" name="TextBox 22"/>
          <p:cNvSpPr txBox="1"/>
          <p:nvPr/>
        </p:nvSpPr>
        <p:spPr>
          <a:xfrm>
            <a:off x="2654233" y="8559764"/>
            <a:ext cx="2053548" cy="646331"/>
          </a:xfrm>
          <a:prstGeom prst="rect">
            <a:avLst/>
          </a:prstGeom>
          <a:noFill/>
        </p:spPr>
        <p:txBody>
          <a:bodyPr wrap="square" rtlCol="0">
            <a:spAutoFit/>
          </a:bodyPr>
          <a:lstStyle/>
          <a:p>
            <a:r>
              <a:rPr lang="ru-RU" sz="1600" b="1" i="1" dirty="0" smtClean="0">
                <a:solidFill>
                  <a:srgbClr val="8A1D0D"/>
                </a:solidFill>
              </a:rPr>
              <a:t>Стоимость:</a:t>
            </a:r>
            <a:endParaRPr lang="ru-RU" sz="2600" b="1" i="1" dirty="0" smtClean="0">
              <a:solidFill>
                <a:srgbClr val="8A1D0D"/>
              </a:solidFill>
            </a:endParaRPr>
          </a:p>
          <a:p>
            <a:r>
              <a:rPr lang="ru-RU" b="1" i="1" dirty="0" smtClean="0"/>
              <a:t>от 74 000 руб.</a:t>
            </a:r>
            <a:endParaRPr lang="ru-RU" b="1" dirty="0"/>
          </a:p>
        </p:txBody>
      </p:sp>
      <p:sp>
        <p:nvSpPr>
          <p:cNvPr id="24" name="TextBox 23"/>
          <p:cNvSpPr txBox="1"/>
          <p:nvPr/>
        </p:nvSpPr>
        <p:spPr>
          <a:xfrm>
            <a:off x="5073424" y="8559764"/>
            <a:ext cx="2127495" cy="646331"/>
          </a:xfrm>
          <a:prstGeom prst="rect">
            <a:avLst/>
          </a:prstGeom>
          <a:noFill/>
        </p:spPr>
        <p:txBody>
          <a:bodyPr wrap="square" rtlCol="0">
            <a:spAutoFit/>
          </a:bodyPr>
          <a:lstStyle/>
          <a:p>
            <a:r>
              <a:rPr lang="ru-RU" sz="1600" b="1" i="1" dirty="0" smtClean="0">
                <a:solidFill>
                  <a:srgbClr val="8A1D0D"/>
                </a:solidFill>
              </a:rPr>
              <a:t>Стоимость:</a:t>
            </a:r>
            <a:endParaRPr lang="ru-RU" sz="2600" b="1" i="1" dirty="0" smtClean="0">
              <a:solidFill>
                <a:srgbClr val="8A1D0D"/>
              </a:solidFill>
            </a:endParaRPr>
          </a:p>
          <a:p>
            <a:r>
              <a:rPr lang="ru-RU" b="1" i="1" dirty="0" smtClean="0"/>
              <a:t>от 74 000 руб.</a:t>
            </a:r>
            <a:endParaRPr lang="ru-RU" b="1" dirty="0"/>
          </a:p>
        </p:txBody>
      </p:sp>
      <p:sp>
        <p:nvSpPr>
          <p:cNvPr id="4" name="TextBox 3"/>
          <p:cNvSpPr txBox="1"/>
          <p:nvPr/>
        </p:nvSpPr>
        <p:spPr>
          <a:xfrm>
            <a:off x="127275" y="3414683"/>
            <a:ext cx="2376265" cy="954107"/>
          </a:xfrm>
          <a:prstGeom prst="rect">
            <a:avLst/>
          </a:prstGeom>
          <a:noFill/>
        </p:spPr>
        <p:txBody>
          <a:bodyPr wrap="square" rtlCol="0">
            <a:spAutoFit/>
          </a:bodyPr>
          <a:lstStyle/>
          <a:p>
            <a:r>
              <a:rPr lang="ru-RU" sz="2800" i="1" dirty="0" smtClean="0">
                <a:solidFill>
                  <a:srgbClr val="4D0F07"/>
                </a:solidFill>
              </a:rPr>
              <a:t>Вечеринка в офисе</a:t>
            </a:r>
            <a:endParaRPr lang="ru-RU" sz="2800" i="1" dirty="0">
              <a:solidFill>
                <a:srgbClr val="4D0F07"/>
              </a:solidFill>
            </a:endParaRPr>
          </a:p>
        </p:txBody>
      </p:sp>
      <p:sp>
        <p:nvSpPr>
          <p:cNvPr id="25" name="TextBox 24"/>
          <p:cNvSpPr txBox="1"/>
          <p:nvPr/>
        </p:nvSpPr>
        <p:spPr>
          <a:xfrm>
            <a:off x="2619549" y="3414683"/>
            <a:ext cx="2376265" cy="1384995"/>
          </a:xfrm>
          <a:prstGeom prst="rect">
            <a:avLst/>
          </a:prstGeom>
          <a:noFill/>
        </p:spPr>
        <p:txBody>
          <a:bodyPr wrap="square" rtlCol="0">
            <a:spAutoFit/>
          </a:bodyPr>
          <a:lstStyle/>
          <a:p>
            <a:r>
              <a:rPr lang="ru-RU" sz="2800" i="1" dirty="0" smtClean="0">
                <a:solidFill>
                  <a:srgbClr val="4D0F07"/>
                </a:solidFill>
              </a:rPr>
              <a:t>Вечеринка в загородном доме</a:t>
            </a:r>
          </a:p>
        </p:txBody>
      </p:sp>
      <p:sp>
        <p:nvSpPr>
          <p:cNvPr id="27" name="TextBox 26"/>
          <p:cNvSpPr txBox="1"/>
          <p:nvPr/>
        </p:nvSpPr>
        <p:spPr>
          <a:xfrm>
            <a:off x="5087148" y="3414683"/>
            <a:ext cx="2376265" cy="954107"/>
          </a:xfrm>
          <a:prstGeom prst="rect">
            <a:avLst/>
          </a:prstGeom>
          <a:noFill/>
        </p:spPr>
        <p:txBody>
          <a:bodyPr wrap="square" rtlCol="0">
            <a:spAutoFit/>
          </a:bodyPr>
          <a:lstStyle/>
          <a:p>
            <a:r>
              <a:rPr lang="ru-RU" sz="2800" i="1" dirty="0" smtClean="0">
                <a:solidFill>
                  <a:srgbClr val="4D0F07"/>
                </a:solidFill>
              </a:rPr>
              <a:t>Вечеринка в офисе</a:t>
            </a:r>
            <a:endParaRPr lang="ru-RU" sz="2800" i="1" dirty="0">
              <a:solidFill>
                <a:srgbClr val="4D0F07"/>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58" y="2390094"/>
            <a:ext cx="2096019" cy="1024590"/>
          </a:xfrm>
          <a:prstGeom prst="roundRect">
            <a:avLst/>
          </a:prstGeom>
        </p:spPr>
      </p:pic>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1347" y="2390094"/>
            <a:ext cx="2096018" cy="1024590"/>
          </a:xfrm>
          <a:prstGeom prst="roundRect">
            <a:avLst/>
          </a:prstGeom>
        </p:spPr>
      </p:pic>
      <p:pic>
        <p:nvPicPr>
          <p:cNvPr id="29" name="Рисунок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2353" y="2390094"/>
            <a:ext cx="2096018" cy="1024590"/>
          </a:xfrm>
          <a:prstGeom prst="roundRect">
            <a:avLst/>
          </a:prstGeom>
        </p:spPr>
      </p:pic>
      <p:sp>
        <p:nvSpPr>
          <p:cNvPr id="18" name="TextBox 17"/>
          <p:cNvSpPr txBox="1"/>
          <p:nvPr/>
        </p:nvSpPr>
        <p:spPr>
          <a:xfrm>
            <a:off x="170558"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
        <p:nvSpPr>
          <p:cNvPr id="33" name="TextBox 32"/>
          <p:cNvSpPr txBox="1"/>
          <p:nvPr/>
        </p:nvSpPr>
        <p:spPr>
          <a:xfrm>
            <a:off x="2602047"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
        <p:nvSpPr>
          <p:cNvPr id="34" name="TextBox 33"/>
          <p:cNvSpPr txBox="1"/>
          <p:nvPr/>
        </p:nvSpPr>
        <p:spPr>
          <a:xfrm>
            <a:off x="5064052" y="7290916"/>
            <a:ext cx="2157919" cy="1015663"/>
          </a:xfrm>
          <a:prstGeom prst="rect">
            <a:avLst/>
          </a:prstGeom>
          <a:noFill/>
        </p:spPr>
        <p:txBody>
          <a:bodyPr wrap="square" rtlCol="0">
            <a:spAutoFit/>
          </a:bodyPr>
          <a:lstStyle/>
          <a:p>
            <a:r>
              <a:rPr lang="en-US" sz="1200" dirty="0" smtClean="0">
                <a:solidFill>
                  <a:srgbClr val="535353"/>
                </a:solidFill>
              </a:rPr>
              <a:t>• </a:t>
            </a:r>
            <a:r>
              <a:rPr lang="en-US" sz="1200" dirty="0" smtClean="0"/>
              <a:t>The universe</a:t>
            </a:r>
          </a:p>
          <a:p>
            <a:r>
              <a:rPr lang="en-US" sz="1200" dirty="0" smtClean="0">
                <a:solidFill>
                  <a:srgbClr val="535353"/>
                </a:solidFill>
              </a:rPr>
              <a:t>•</a:t>
            </a:r>
            <a:r>
              <a:rPr lang="en-US" sz="1200" dirty="0" smtClean="0"/>
              <a:t> is commonly defined</a:t>
            </a:r>
          </a:p>
          <a:p>
            <a:r>
              <a:rPr lang="en-US" sz="1200" dirty="0" smtClean="0">
                <a:solidFill>
                  <a:srgbClr val="535353"/>
                </a:solidFill>
              </a:rPr>
              <a:t>•</a:t>
            </a:r>
            <a:r>
              <a:rPr lang="en-US" sz="1200" dirty="0" smtClean="0"/>
              <a:t> as the totality of everything</a:t>
            </a:r>
          </a:p>
          <a:p>
            <a:r>
              <a:rPr lang="en-US" sz="1200" dirty="0" smtClean="0">
                <a:solidFill>
                  <a:srgbClr val="535353"/>
                </a:solidFill>
              </a:rPr>
              <a:t>•</a:t>
            </a:r>
            <a:r>
              <a:rPr lang="en-US" sz="1200" dirty="0" smtClean="0"/>
              <a:t> that exists including all</a:t>
            </a:r>
          </a:p>
          <a:p>
            <a:r>
              <a:rPr lang="en-US" sz="1200" dirty="0" smtClean="0">
                <a:solidFill>
                  <a:srgbClr val="535353"/>
                </a:solidFill>
              </a:rPr>
              <a:t>•</a:t>
            </a:r>
            <a:r>
              <a:rPr lang="en-US" sz="1200" dirty="0" smtClean="0"/>
              <a:t> matter and energy</a:t>
            </a:r>
            <a:endParaRPr lang="ru-RU" sz="1200" dirty="0">
              <a:solidFill>
                <a:srgbClr val="4A4949"/>
              </a:solidFill>
            </a:endParaRPr>
          </a:p>
        </p:txBody>
      </p:sp>
    </p:spTree>
    <p:extLst>
      <p:ext uri="{BB962C8B-B14F-4D97-AF65-F5344CB8AC3E}">
        <p14:creationId xmlns:p14="http://schemas.microsoft.com/office/powerpoint/2010/main" val="1401731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я соединительная линия 5"/>
          <p:cNvCxnSpPr/>
          <p:nvPr/>
        </p:nvCxnSpPr>
        <p:spPr>
          <a:xfrm flipH="1">
            <a:off x="-41002" y="2880536"/>
            <a:ext cx="7632594" cy="0"/>
          </a:xfrm>
          <a:prstGeom prst="line">
            <a:avLst/>
          </a:prstGeom>
          <a:ln w="28575">
            <a:solidFill>
              <a:srgbClr val="D63C2B"/>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a:off x="-41002" y="2826420"/>
            <a:ext cx="7632594" cy="0"/>
          </a:xfrm>
          <a:prstGeom prst="line">
            <a:avLst/>
          </a:prstGeom>
          <a:ln w="28575">
            <a:solidFill>
              <a:srgbClr val="D63C2B"/>
            </a:solidFill>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643485" y="5490716"/>
            <a:ext cx="6161479" cy="2736304"/>
          </a:xfrm>
          <a:prstGeom prst="rect">
            <a:avLst/>
          </a:prstGeom>
          <a:gradFill flip="none" rotWithShape="1">
            <a:gsLst>
              <a:gs pos="0">
                <a:srgbClr val="D63C2B"/>
              </a:gs>
              <a:gs pos="100000">
                <a:srgbClr val="8A1D0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68262" y="636075"/>
            <a:ext cx="6336703" cy="2046329"/>
          </a:xfrm>
          <a:prstGeom prst="rect">
            <a:avLst/>
          </a:prstGeom>
          <a:noFill/>
        </p:spPr>
        <p:txBody>
          <a:bodyPr wrap="square" rtlCol="0">
            <a:spAutoFit/>
          </a:bodyPr>
          <a:lstStyle/>
          <a:p>
            <a:pPr>
              <a:lnSpc>
                <a:spcPts val="7500"/>
              </a:lnSpc>
            </a:pPr>
            <a:r>
              <a:rPr lang="ru-RU" sz="8000" b="1" dirty="0" smtClean="0">
                <a:solidFill>
                  <a:srgbClr val="8A1D0D"/>
                </a:solidFill>
              </a:rPr>
              <a:t>Продающий заголовок</a:t>
            </a:r>
            <a:endParaRPr lang="ru-RU" sz="8000" i="1" dirty="0">
              <a:solidFill>
                <a:srgbClr val="8A1D0D"/>
              </a:solidFill>
            </a:endParaRPr>
          </a:p>
        </p:txBody>
      </p:sp>
      <p:sp>
        <p:nvSpPr>
          <p:cNvPr id="12" name="TextBox 11"/>
          <p:cNvSpPr txBox="1"/>
          <p:nvPr/>
        </p:nvSpPr>
        <p:spPr>
          <a:xfrm>
            <a:off x="829631" y="5547623"/>
            <a:ext cx="5832186" cy="2677656"/>
          </a:xfrm>
          <a:prstGeom prst="rect">
            <a:avLst/>
          </a:prstGeom>
          <a:noFill/>
        </p:spPr>
        <p:txBody>
          <a:bodyPr wrap="square" rtlCol="0">
            <a:spAutoFit/>
          </a:bodyPr>
          <a:lstStyle/>
          <a:p>
            <a:r>
              <a:rPr lang="en-US" sz="1400" dirty="0">
                <a:solidFill>
                  <a:schemeClr val="bg1"/>
                </a:solidFill>
              </a:rPr>
              <a:t>The universe is commonly defined as </a:t>
            </a:r>
            <a:endParaRPr lang="en-US" sz="1400" dirty="0" smtClean="0">
              <a:solidFill>
                <a:schemeClr val="bg1"/>
              </a:solidFill>
            </a:endParaRPr>
          </a:p>
          <a:p>
            <a:endParaRPr lang="en-US" sz="1400" dirty="0">
              <a:solidFill>
                <a:schemeClr val="bg1"/>
              </a:solidFill>
            </a:endParaRPr>
          </a:p>
          <a:p>
            <a:r>
              <a:rPr lang="en-US" sz="1400" dirty="0" smtClean="0">
                <a:solidFill>
                  <a:schemeClr val="bg1"/>
                </a:solidFill>
              </a:rPr>
              <a:t>the </a:t>
            </a:r>
            <a:r>
              <a:rPr lang="en-US" sz="1400" dirty="0">
                <a:solidFill>
                  <a:schemeClr val="bg1"/>
                </a:solidFill>
              </a:rPr>
              <a:t>totality of everything that exists including all physical matter and energy, the planets, stars, galaxies, and the contents of intergalactic space, although this usage may differ with the context The universe is commonly defined as the totality of everything that exists including </a:t>
            </a:r>
            <a:endParaRPr lang="en-US" sz="1400" dirty="0" smtClean="0">
              <a:solidFill>
                <a:schemeClr val="bg1"/>
              </a:solidFill>
            </a:endParaRPr>
          </a:p>
          <a:p>
            <a:endParaRPr lang="en-US" sz="1400" i="1" dirty="0">
              <a:solidFill>
                <a:schemeClr val="bg1"/>
              </a:solidFill>
            </a:endParaRPr>
          </a:p>
          <a:p>
            <a:r>
              <a:rPr lang="en-US" sz="1400" i="1" dirty="0">
                <a:solidFill>
                  <a:schemeClr val="bg1">
                    <a:lumMod val="85000"/>
                  </a:schemeClr>
                </a:solidFill>
              </a:rPr>
              <a:t>The universe is commonly defined as the totality of everything that exists including all physical matter and energy, the planets, stars, galaxies, and The universe is commonly defined as the totality of everything that exists including all physical matter and energy, the planets, stars, galaxies, and</a:t>
            </a:r>
            <a:endParaRPr lang="ru-RU" sz="1400" i="1" dirty="0">
              <a:solidFill>
                <a:schemeClr val="bg1">
                  <a:lumMod val="85000"/>
                </a:schemeClr>
              </a:solidFill>
            </a:endParaRPr>
          </a:p>
          <a:p>
            <a:endParaRPr lang="ru-RU" sz="1400" i="1" dirty="0">
              <a:solidFill>
                <a:schemeClr val="bg1">
                  <a:lumMod val="85000"/>
                </a:schemeClr>
              </a:solidFill>
            </a:endParaRPr>
          </a:p>
        </p:txBody>
      </p:sp>
      <p:sp>
        <p:nvSpPr>
          <p:cNvPr id="13" name="TextBox 12"/>
          <p:cNvSpPr txBox="1"/>
          <p:nvPr/>
        </p:nvSpPr>
        <p:spPr>
          <a:xfrm>
            <a:off x="4676308" y="9720604"/>
            <a:ext cx="1298473" cy="738664"/>
          </a:xfrm>
          <a:prstGeom prst="rect">
            <a:avLst/>
          </a:prstGeom>
          <a:noFill/>
        </p:spPr>
        <p:txBody>
          <a:bodyPr wrap="square" rtlCol="0">
            <a:spAutoFit/>
          </a:bodyPr>
          <a:lstStyle/>
          <a:p>
            <a:pPr algn="r"/>
            <a:r>
              <a:rPr lang="ru-RU" sz="1400" i="1" dirty="0" smtClean="0">
                <a:solidFill>
                  <a:schemeClr val="tx1">
                    <a:lumMod val="75000"/>
                    <a:lumOff val="25000"/>
                  </a:schemeClr>
                </a:solidFill>
              </a:rPr>
              <a:t>тел.:</a:t>
            </a:r>
          </a:p>
          <a:p>
            <a:pPr algn="r"/>
            <a:r>
              <a:rPr lang="en-US" sz="1400" i="1" dirty="0" smtClean="0">
                <a:solidFill>
                  <a:schemeClr val="tx1">
                    <a:lumMod val="75000"/>
                    <a:lumOff val="25000"/>
                  </a:schemeClr>
                </a:solidFill>
              </a:rPr>
              <a:t>e-mail:</a:t>
            </a:r>
          </a:p>
          <a:p>
            <a:pPr algn="r"/>
            <a:r>
              <a:rPr lang="ru-RU" sz="1400" i="1" dirty="0" smtClean="0">
                <a:solidFill>
                  <a:schemeClr val="tx1">
                    <a:lumMod val="75000"/>
                    <a:lumOff val="25000"/>
                  </a:schemeClr>
                </a:solidFill>
              </a:rPr>
              <a:t>сайт:</a:t>
            </a:r>
            <a:endParaRPr lang="ru-RU" sz="1400" i="1" dirty="0">
              <a:solidFill>
                <a:schemeClr val="tx1">
                  <a:lumMod val="75000"/>
                  <a:lumOff val="25000"/>
                </a:schemeClr>
              </a:solidFill>
            </a:endParaRPr>
          </a:p>
        </p:txBody>
      </p:sp>
      <p:sp>
        <p:nvSpPr>
          <p:cNvPr id="14" name="TextBox 13"/>
          <p:cNvSpPr txBox="1"/>
          <p:nvPr/>
        </p:nvSpPr>
        <p:spPr>
          <a:xfrm>
            <a:off x="5870594" y="9720604"/>
            <a:ext cx="1582445" cy="738664"/>
          </a:xfrm>
          <a:prstGeom prst="rect">
            <a:avLst/>
          </a:prstGeom>
          <a:noFill/>
        </p:spPr>
        <p:txBody>
          <a:bodyPr wrap="square" rtlCol="0">
            <a:spAutoFit/>
          </a:bodyPr>
          <a:lstStyle/>
          <a:p>
            <a:r>
              <a:rPr lang="en-US" sz="1400" i="1" dirty="0" smtClean="0">
                <a:solidFill>
                  <a:schemeClr val="tx1">
                    <a:lumMod val="65000"/>
                    <a:lumOff val="35000"/>
                  </a:schemeClr>
                </a:solidFill>
              </a:rPr>
              <a:t>(495) 226-74-30</a:t>
            </a:r>
          </a:p>
          <a:p>
            <a:r>
              <a:rPr lang="en-US" sz="1400" i="1" dirty="0" smtClean="0">
                <a:solidFill>
                  <a:schemeClr val="tx1">
                    <a:lumMod val="65000"/>
                    <a:lumOff val="35000"/>
                  </a:schemeClr>
                </a:solidFill>
              </a:rPr>
              <a:t>art@prcomm.ru</a:t>
            </a:r>
          </a:p>
          <a:p>
            <a:r>
              <a:rPr lang="en-US" sz="1400" i="1" dirty="0" smtClean="0">
                <a:solidFill>
                  <a:schemeClr val="tx1">
                    <a:lumMod val="65000"/>
                    <a:lumOff val="35000"/>
                  </a:schemeClr>
                </a:solidFill>
              </a:rPr>
              <a:t>www.kit5.ru</a:t>
            </a:r>
            <a:endParaRPr lang="ru-RU" sz="1400" i="1" dirty="0">
              <a:solidFill>
                <a:schemeClr val="tx1">
                  <a:lumMod val="65000"/>
                  <a:lumOff val="35000"/>
                </a:schemeClr>
              </a:solidFill>
            </a:endParaRPr>
          </a:p>
        </p:txBody>
      </p:sp>
      <p:sp>
        <p:nvSpPr>
          <p:cNvPr id="18" name="TextBox 17"/>
          <p:cNvSpPr txBox="1"/>
          <p:nvPr/>
        </p:nvSpPr>
        <p:spPr>
          <a:xfrm>
            <a:off x="550649" y="3042444"/>
            <a:ext cx="3806046" cy="646331"/>
          </a:xfrm>
          <a:prstGeom prst="rect">
            <a:avLst/>
          </a:prstGeom>
          <a:noFill/>
        </p:spPr>
        <p:txBody>
          <a:bodyPr wrap="square" rtlCol="0">
            <a:spAutoFit/>
          </a:bodyPr>
          <a:lstStyle/>
          <a:p>
            <a:r>
              <a:rPr lang="en-US" sz="1800" i="1" dirty="0" smtClean="0">
                <a:solidFill>
                  <a:schemeClr val="tx1">
                    <a:lumMod val="50000"/>
                    <a:lumOff val="50000"/>
                  </a:schemeClr>
                </a:solidFill>
              </a:rPr>
              <a:t>as </a:t>
            </a:r>
            <a:r>
              <a:rPr lang="en-US" sz="1800" i="1" dirty="0">
                <a:solidFill>
                  <a:schemeClr val="tx1">
                    <a:lumMod val="50000"/>
                    <a:lumOff val="50000"/>
                  </a:schemeClr>
                </a:solidFill>
              </a:rPr>
              <a:t>the totality of everything that exists including all physical matter </a:t>
            </a:r>
            <a:r>
              <a:rPr lang="en-US" sz="1800" i="1" dirty="0" smtClean="0">
                <a:solidFill>
                  <a:schemeClr val="tx1">
                    <a:lumMod val="50000"/>
                    <a:lumOff val="50000"/>
                  </a:schemeClr>
                </a:solidFill>
              </a:rPr>
              <a:t>and</a:t>
            </a:r>
            <a:endParaRPr lang="ru-RU" sz="1800" i="1" dirty="0">
              <a:solidFill>
                <a:schemeClr val="tx1">
                  <a:lumMod val="50000"/>
                  <a:lumOff val="50000"/>
                </a:schemeClr>
              </a:solidFill>
            </a:endParaRPr>
          </a:p>
        </p:txBody>
      </p:sp>
    </p:spTree>
    <p:extLst>
      <p:ext uri="{BB962C8B-B14F-4D97-AF65-F5344CB8AC3E}">
        <p14:creationId xmlns:p14="http://schemas.microsoft.com/office/powerpoint/2010/main" val="94118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 y="0"/>
            <a:ext cx="7561264" cy="10693400"/>
          </a:xfrm>
          <a:prstGeom prst="rect">
            <a:avLst/>
          </a:prstGeom>
          <a:gradFill flip="none" rotWithShape="1">
            <a:gsLst>
              <a:gs pos="0">
                <a:srgbClr val="D63C2B"/>
              </a:gs>
              <a:gs pos="100000">
                <a:srgbClr val="8A1D0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a:p>
        </p:txBody>
      </p:sp>
      <p:sp>
        <p:nvSpPr>
          <p:cNvPr id="17" name="TextBox 16"/>
          <p:cNvSpPr txBox="1"/>
          <p:nvPr/>
        </p:nvSpPr>
        <p:spPr>
          <a:xfrm>
            <a:off x="1296449" y="2250356"/>
            <a:ext cx="3852334" cy="830997"/>
          </a:xfrm>
          <a:prstGeom prst="rect">
            <a:avLst/>
          </a:prstGeom>
          <a:noFill/>
        </p:spPr>
        <p:txBody>
          <a:bodyPr wrap="square" rtlCol="0">
            <a:spAutoFit/>
          </a:bodyPr>
          <a:lstStyle/>
          <a:p>
            <a:r>
              <a:rPr lang="ru-RU" sz="2400" i="1" dirty="0">
                <a:solidFill>
                  <a:srgbClr val="390B05"/>
                </a:solidFill>
              </a:rPr>
              <a:t>Сделать первый шаг — очень просто!</a:t>
            </a:r>
            <a:endParaRPr lang="ru-RU" sz="2400" dirty="0">
              <a:solidFill>
                <a:srgbClr val="390B05"/>
              </a:solidFill>
            </a:endParaRPr>
          </a:p>
        </p:txBody>
      </p:sp>
      <p:sp>
        <p:nvSpPr>
          <p:cNvPr id="21" name="TextBox 20"/>
          <p:cNvSpPr txBox="1"/>
          <p:nvPr/>
        </p:nvSpPr>
        <p:spPr>
          <a:xfrm>
            <a:off x="1296449" y="3081353"/>
            <a:ext cx="4860446" cy="523220"/>
          </a:xfrm>
          <a:prstGeom prst="rect">
            <a:avLst/>
          </a:prstGeom>
          <a:noFill/>
        </p:spPr>
        <p:txBody>
          <a:bodyPr wrap="square" rtlCol="0">
            <a:spAutoFit/>
          </a:bodyPr>
          <a:lstStyle/>
          <a:p>
            <a:r>
              <a:rPr lang="en-US" sz="1400" i="1" dirty="0">
                <a:solidFill>
                  <a:schemeClr val="bg1"/>
                </a:solidFill>
              </a:rPr>
              <a:t>The universe is commonly defined as the totality of everything that exists including all physical matter and energy</a:t>
            </a:r>
            <a:endParaRPr lang="ru-RU" sz="1400" dirty="0">
              <a:solidFill>
                <a:schemeClr val="bg1"/>
              </a:solidFill>
            </a:endParaRPr>
          </a:p>
        </p:txBody>
      </p:sp>
      <p:sp>
        <p:nvSpPr>
          <p:cNvPr id="26" name="TextBox 25"/>
          <p:cNvSpPr txBox="1"/>
          <p:nvPr/>
        </p:nvSpPr>
        <p:spPr>
          <a:xfrm>
            <a:off x="2219041" y="3886830"/>
            <a:ext cx="3852334" cy="461665"/>
          </a:xfrm>
          <a:prstGeom prst="rect">
            <a:avLst/>
          </a:prstGeom>
          <a:noFill/>
        </p:spPr>
        <p:txBody>
          <a:bodyPr wrap="square" rtlCol="0">
            <a:spAutoFit/>
          </a:bodyPr>
          <a:lstStyle/>
          <a:p>
            <a:r>
              <a:rPr lang="ru-RU" sz="2400" b="1" dirty="0">
                <a:solidFill>
                  <a:srgbClr val="390B05"/>
                </a:solidFill>
              </a:rPr>
              <a:t>(495) 226-74-30</a:t>
            </a:r>
          </a:p>
        </p:txBody>
      </p:sp>
      <p:sp>
        <p:nvSpPr>
          <p:cNvPr id="27" name="TextBox 26"/>
          <p:cNvSpPr txBox="1"/>
          <p:nvPr/>
        </p:nvSpPr>
        <p:spPr>
          <a:xfrm>
            <a:off x="2219041" y="4485601"/>
            <a:ext cx="3852334" cy="461665"/>
          </a:xfrm>
          <a:prstGeom prst="rect">
            <a:avLst/>
          </a:prstGeom>
          <a:noFill/>
        </p:spPr>
        <p:txBody>
          <a:bodyPr wrap="square" rtlCol="0">
            <a:spAutoFit/>
          </a:bodyPr>
          <a:lstStyle/>
          <a:p>
            <a:r>
              <a:rPr lang="en-US" sz="2400" b="1" dirty="0" smtClean="0">
                <a:solidFill>
                  <a:srgbClr val="390B05"/>
                </a:solidFill>
              </a:rPr>
              <a:t>art@prcomm.ru</a:t>
            </a:r>
            <a:endParaRPr lang="ru-RU" sz="2400" b="1" dirty="0">
              <a:solidFill>
                <a:srgbClr val="390B05"/>
              </a:solidFill>
            </a:endParaRPr>
          </a:p>
        </p:txBody>
      </p:sp>
      <p:sp>
        <p:nvSpPr>
          <p:cNvPr id="29" name="TextBox 28"/>
          <p:cNvSpPr txBox="1"/>
          <p:nvPr/>
        </p:nvSpPr>
        <p:spPr>
          <a:xfrm>
            <a:off x="2219041" y="5090746"/>
            <a:ext cx="3852334" cy="461665"/>
          </a:xfrm>
          <a:prstGeom prst="rect">
            <a:avLst/>
          </a:prstGeom>
          <a:noFill/>
        </p:spPr>
        <p:txBody>
          <a:bodyPr wrap="square" rtlCol="0">
            <a:spAutoFit/>
          </a:bodyPr>
          <a:lstStyle/>
          <a:p>
            <a:r>
              <a:rPr lang="en-US" sz="2400" b="1" dirty="0" smtClean="0">
                <a:solidFill>
                  <a:srgbClr val="390B05"/>
                </a:solidFill>
              </a:rPr>
              <a:t>www.kit5.ru</a:t>
            </a:r>
            <a:endParaRPr lang="ru-RU" sz="2400" b="1" dirty="0">
              <a:solidFill>
                <a:srgbClr val="390B05"/>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431" y="3892052"/>
            <a:ext cx="447866" cy="1657410"/>
          </a:xfrm>
          <a:prstGeom prst="rect">
            <a:avLst/>
          </a:prstGeom>
        </p:spPr>
      </p:pic>
    </p:spTree>
    <p:extLst>
      <p:ext uri="{BB962C8B-B14F-4D97-AF65-F5344CB8AC3E}">
        <p14:creationId xmlns:p14="http://schemas.microsoft.com/office/powerpoint/2010/main" val="31561716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719</Words>
  <Application>Microsoft Office PowerPoint</Application>
  <PresentationFormat>Произвольный</PresentationFormat>
  <Paragraphs>112</Paragraphs>
  <Slides>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Буяш</dc:creator>
  <cp:lastModifiedBy>Gotcha</cp:lastModifiedBy>
  <cp:revision>26</cp:revision>
  <dcterms:created xsi:type="dcterms:W3CDTF">2011-06-17T23:30:18Z</dcterms:created>
  <dcterms:modified xsi:type="dcterms:W3CDTF">2013-07-05T10:06:49Z</dcterms:modified>
</cp:coreProperties>
</file>