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57" r:id="rId3"/>
    <p:sldId id="258" r:id="rId4"/>
    <p:sldId id="259" r:id="rId5"/>
    <p:sldId id="260" r:id="rId6"/>
    <p:sldId id="261" r:id="rId7"/>
    <p:sldId id="262" r:id="rId8"/>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B0"/>
    <a:srgbClr val="FDB714"/>
    <a:srgbClr val="802C12"/>
    <a:srgbClr val="C05426"/>
    <a:srgbClr val="303B15"/>
    <a:srgbClr val="E9F0BE"/>
    <a:srgbClr val="B9D031"/>
    <a:srgbClr val="3E4C1C"/>
    <a:srgbClr val="85A13C"/>
    <a:srgbClr val="8A1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4" autoAdjust="0"/>
  </p:normalViewPr>
  <p:slideViewPr>
    <p:cSldViewPr>
      <p:cViewPr varScale="1">
        <p:scale>
          <a:sx n="42" d="100"/>
          <a:sy n="42" d="100"/>
        </p:scale>
        <p:origin x="-2406" y="-12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83D2C-D36A-468E-A4D3-9D12A94A51BB}" type="datetimeFigureOut">
              <a:rPr lang="ru-RU" smtClean="0"/>
              <a:t>05.07.2013</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ED331-8C39-4250-96EB-B1FF59A691BE}" type="slidenum">
              <a:rPr lang="ru-RU" smtClean="0"/>
              <a:t>‹#›</a:t>
            </a:fld>
            <a:endParaRPr lang="ru-RU"/>
          </a:p>
        </p:txBody>
      </p:sp>
    </p:spTree>
    <p:extLst>
      <p:ext uri="{BB962C8B-B14F-4D97-AF65-F5344CB8AC3E}">
        <p14:creationId xmlns:p14="http://schemas.microsoft.com/office/powerpoint/2010/main" val="1334530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2</a:t>
            </a:fld>
            <a:endParaRPr lang="ru-RU"/>
          </a:p>
        </p:txBody>
      </p:sp>
    </p:spTree>
    <p:extLst>
      <p:ext uri="{BB962C8B-B14F-4D97-AF65-F5344CB8AC3E}">
        <p14:creationId xmlns:p14="http://schemas.microsoft.com/office/powerpoint/2010/main" val="335258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4</a:t>
            </a:fld>
            <a:endParaRPr lang="ru-RU"/>
          </a:p>
        </p:txBody>
      </p:sp>
    </p:spTree>
    <p:extLst>
      <p:ext uri="{BB962C8B-B14F-4D97-AF65-F5344CB8AC3E}">
        <p14:creationId xmlns:p14="http://schemas.microsoft.com/office/powerpoint/2010/main" val="217792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5</a:t>
            </a:fld>
            <a:endParaRPr lang="ru-RU"/>
          </a:p>
        </p:txBody>
      </p:sp>
    </p:spTree>
    <p:extLst>
      <p:ext uri="{BB962C8B-B14F-4D97-AF65-F5344CB8AC3E}">
        <p14:creationId xmlns:p14="http://schemas.microsoft.com/office/powerpoint/2010/main" val="130984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05.07.2013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05.07.2013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05.07.2013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5005887" cy="10693400"/>
          </a:xfrm>
          <a:prstGeom prst="rect">
            <a:avLst/>
          </a:prstGeom>
          <a:gradFill flip="none" rotWithShape="1">
            <a:gsLst>
              <a:gs pos="0">
                <a:srgbClr val="FDB714"/>
              </a:gs>
              <a:gs pos="100000">
                <a:srgbClr val="C0542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17" name="TextBox 16"/>
          <p:cNvSpPr txBox="1"/>
          <p:nvPr/>
        </p:nvSpPr>
        <p:spPr>
          <a:xfrm>
            <a:off x="244905" y="1890316"/>
            <a:ext cx="6979932" cy="1323439"/>
          </a:xfrm>
          <a:prstGeom prst="rect">
            <a:avLst/>
          </a:prstGeom>
          <a:noFill/>
        </p:spPr>
        <p:txBody>
          <a:bodyPr wrap="square" rtlCol="0">
            <a:spAutoFit/>
          </a:bodyPr>
          <a:lstStyle/>
          <a:p>
            <a:r>
              <a:rPr lang="ru-RU" sz="4000" b="1" dirty="0" smtClean="0">
                <a:solidFill>
                  <a:srgbClr val="FEDB8C"/>
                </a:solidFill>
                <a:effectLst>
                  <a:innerShdw blurRad="63500" dist="38100" dir="16200000">
                    <a:prstClr val="black">
                      <a:alpha val="47000"/>
                    </a:prstClr>
                  </a:innerShdw>
                </a:effectLst>
              </a:rPr>
              <a:t>Большой заголовок</a:t>
            </a:r>
            <a:r>
              <a:rPr lang="ru-RU" sz="4000" b="1" i="1" dirty="0" smtClean="0">
                <a:solidFill>
                  <a:srgbClr val="FEDB8C"/>
                </a:solidFill>
                <a:effectLst>
                  <a:innerShdw blurRad="63500" dist="38100" dir="16200000">
                    <a:prstClr val="black">
                      <a:alpha val="47000"/>
                    </a:prstClr>
                  </a:innerShdw>
                </a:effectLst>
              </a:rPr>
              <a:t> </a:t>
            </a:r>
            <a:r>
              <a:rPr lang="ru-RU" sz="4000" b="1" i="1" dirty="0" smtClean="0">
                <a:solidFill>
                  <a:schemeClr val="bg1"/>
                </a:solidFill>
                <a:effectLst>
                  <a:innerShdw blurRad="63500" dist="38100" dir="16200000">
                    <a:prstClr val="black">
                      <a:alpha val="47000"/>
                    </a:prstClr>
                  </a:innerShdw>
                </a:effectLst>
              </a:rPr>
              <a:t>«</a:t>
            </a:r>
            <a:r>
              <a:rPr lang="ru-RU" sz="4000" b="1" i="1" dirty="0">
                <a:solidFill>
                  <a:schemeClr val="bg1"/>
                </a:solidFill>
                <a:effectLst>
                  <a:innerShdw blurRad="63500" dist="38100" dir="16200000">
                    <a:prstClr val="black">
                      <a:alpha val="47000"/>
                    </a:prstClr>
                  </a:innerShdw>
                </a:effectLst>
              </a:rPr>
              <a:t>М</a:t>
            </a:r>
            <a:r>
              <a:rPr lang="ru-RU" sz="4000" b="1" i="1" dirty="0" smtClean="0">
                <a:solidFill>
                  <a:schemeClr val="bg1"/>
                </a:solidFill>
                <a:effectLst>
                  <a:innerShdw blurRad="63500" dist="38100" dir="16200000">
                    <a:prstClr val="black">
                      <a:alpha val="47000"/>
                    </a:prstClr>
                  </a:innerShdw>
                </a:effectLst>
              </a:rPr>
              <a:t>аркетинг-кит»</a:t>
            </a:r>
            <a:endParaRPr lang="ru-RU" sz="4000" b="1" dirty="0">
              <a:solidFill>
                <a:schemeClr val="bg1"/>
              </a:solidFill>
              <a:effectLst>
                <a:innerShdw blurRad="63500" dist="38100" dir="16200000">
                  <a:prstClr val="black">
                    <a:alpha val="47000"/>
                  </a:prstClr>
                </a:innerShdw>
              </a:effectLst>
            </a:endParaRPr>
          </a:p>
        </p:txBody>
      </p:sp>
      <p:sp>
        <p:nvSpPr>
          <p:cNvPr id="21" name="TextBox 20"/>
          <p:cNvSpPr txBox="1"/>
          <p:nvPr/>
        </p:nvSpPr>
        <p:spPr>
          <a:xfrm>
            <a:off x="245860" y="3271242"/>
            <a:ext cx="3394716" cy="923330"/>
          </a:xfrm>
          <a:prstGeom prst="rect">
            <a:avLst/>
          </a:prstGeom>
          <a:noFill/>
        </p:spPr>
        <p:txBody>
          <a:bodyPr wrap="square" rtlCol="0">
            <a:spAutoFit/>
          </a:bodyPr>
          <a:lstStyle/>
          <a:p>
            <a:r>
              <a:rPr lang="ru-RU" sz="1800" i="1" dirty="0">
                <a:solidFill>
                  <a:schemeClr val="bg1"/>
                </a:solidFill>
              </a:rPr>
              <a:t>захватывающее предложение по организации игры «Мафия» для </a:t>
            </a:r>
            <a:r>
              <a:rPr lang="ru-RU" sz="1800" i="1" dirty="0" err="1">
                <a:solidFill>
                  <a:schemeClr val="bg1"/>
                </a:solidFill>
              </a:rPr>
              <a:t>event</a:t>
            </a:r>
            <a:r>
              <a:rPr lang="ru-RU" sz="1800" i="1" dirty="0">
                <a:solidFill>
                  <a:schemeClr val="bg1"/>
                </a:solidFill>
              </a:rPr>
              <a:t>-агентств</a:t>
            </a:r>
            <a:endParaRPr lang="ru-RU" sz="1800" dirty="0">
              <a:solidFill>
                <a:schemeClr val="bg1"/>
              </a:solidFill>
            </a:endParaRPr>
          </a:p>
        </p:txBody>
      </p:sp>
      <p:sp>
        <p:nvSpPr>
          <p:cNvPr id="26" name="TextBox 25"/>
          <p:cNvSpPr txBox="1"/>
          <p:nvPr/>
        </p:nvSpPr>
        <p:spPr>
          <a:xfrm>
            <a:off x="390241" y="9220830"/>
            <a:ext cx="2641710" cy="461665"/>
          </a:xfrm>
          <a:prstGeom prst="rect">
            <a:avLst/>
          </a:prstGeom>
          <a:noFill/>
        </p:spPr>
        <p:txBody>
          <a:bodyPr wrap="square" rtlCol="0">
            <a:spAutoFit/>
          </a:bodyPr>
          <a:lstStyle/>
          <a:p>
            <a:r>
              <a:rPr lang="ru-RU" sz="2400" b="1" i="1" dirty="0" smtClean="0">
                <a:solidFill>
                  <a:srgbClr val="733317"/>
                </a:solidFill>
              </a:rPr>
              <a:t>наши клиенты:</a:t>
            </a:r>
            <a:endParaRPr lang="ru-RU" sz="2400" b="1" i="1" dirty="0">
              <a:solidFill>
                <a:srgbClr val="733317"/>
              </a:solidFill>
            </a:endParaRPr>
          </a:p>
        </p:txBody>
      </p:sp>
      <p:sp>
        <p:nvSpPr>
          <p:cNvPr id="10" name="TextBox 9"/>
          <p:cNvSpPr txBox="1"/>
          <p:nvPr/>
        </p:nvSpPr>
        <p:spPr>
          <a:xfrm>
            <a:off x="4532292" y="9667180"/>
            <a:ext cx="1298473" cy="738664"/>
          </a:xfrm>
          <a:prstGeom prst="rect">
            <a:avLst/>
          </a:prstGeom>
          <a:noFill/>
        </p:spPr>
        <p:txBody>
          <a:bodyPr wrap="square" rtlCol="0">
            <a:spAutoFit/>
          </a:bodyPr>
          <a:lstStyle/>
          <a:p>
            <a:pPr algn="r"/>
            <a:r>
              <a:rPr lang="ru-RU" sz="1400" i="1" dirty="0" smtClean="0">
                <a:solidFill>
                  <a:srgbClr val="C05426"/>
                </a:solidFill>
              </a:rPr>
              <a:t>тел.:</a:t>
            </a:r>
          </a:p>
          <a:p>
            <a:pPr algn="r"/>
            <a:r>
              <a:rPr lang="en-US" sz="1400" i="1" dirty="0" smtClean="0">
                <a:solidFill>
                  <a:srgbClr val="C05426"/>
                </a:solidFill>
              </a:rPr>
              <a:t>e-mail:</a:t>
            </a:r>
          </a:p>
          <a:p>
            <a:pPr algn="r"/>
            <a:r>
              <a:rPr lang="ru-RU" sz="1400" i="1" dirty="0" smtClean="0">
                <a:solidFill>
                  <a:srgbClr val="C05426"/>
                </a:solidFill>
              </a:rPr>
              <a:t>сайт:</a:t>
            </a:r>
            <a:endParaRPr lang="ru-RU" sz="1400" i="1" dirty="0">
              <a:solidFill>
                <a:srgbClr val="C05426"/>
              </a:solidFill>
            </a:endParaRPr>
          </a:p>
        </p:txBody>
      </p:sp>
      <p:sp>
        <p:nvSpPr>
          <p:cNvPr id="11" name="TextBox 10"/>
          <p:cNvSpPr txBox="1"/>
          <p:nvPr/>
        </p:nvSpPr>
        <p:spPr>
          <a:xfrm>
            <a:off x="5726578" y="9667180"/>
            <a:ext cx="1582445" cy="738664"/>
          </a:xfrm>
          <a:prstGeom prst="rect">
            <a:avLst/>
          </a:prstGeom>
          <a:noFill/>
        </p:spPr>
        <p:txBody>
          <a:bodyPr wrap="square" rtlCol="0">
            <a:spAutoFit/>
          </a:bodyPr>
          <a:lstStyle/>
          <a:p>
            <a:r>
              <a:rPr lang="en-US" sz="1400" i="1" dirty="0" smtClean="0">
                <a:solidFill>
                  <a:srgbClr val="E6C060"/>
                </a:solidFill>
              </a:rPr>
              <a:t>(495) 226-74-30</a:t>
            </a:r>
          </a:p>
          <a:p>
            <a:r>
              <a:rPr lang="en-US" sz="1400" i="1" dirty="0" smtClean="0">
                <a:solidFill>
                  <a:srgbClr val="E6C060"/>
                </a:solidFill>
              </a:rPr>
              <a:t>art@prcomm.ru</a:t>
            </a:r>
          </a:p>
          <a:p>
            <a:r>
              <a:rPr lang="en-US" sz="1400" i="1" dirty="0" smtClean="0">
                <a:solidFill>
                  <a:srgbClr val="E6C060"/>
                </a:solidFill>
              </a:rPr>
              <a:t>www.kit5.ru</a:t>
            </a:r>
            <a:endParaRPr lang="ru-RU" sz="1400" i="1" dirty="0">
              <a:solidFill>
                <a:srgbClr val="E6C06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05" y="9637836"/>
            <a:ext cx="3137471" cy="533400"/>
          </a:xfrm>
          <a:prstGeom prst="rect">
            <a:avLst/>
          </a:prstGeom>
        </p:spPr>
      </p:pic>
      <p:sp>
        <p:nvSpPr>
          <p:cNvPr id="6" name="Прямоугольник 5"/>
          <p:cNvSpPr/>
          <p:nvPr/>
        </p:nvSpPr>
        <p:spPr>
          <a:xfrm>
            <a:off x="6695243" y="2212365"/>
            <a:ext cx="1045828" cy="404711"/>
          </a:xfrm>
          <a:prstGeom prst="rect">
            <a:avLst/>
          </a:prstGeom>
          <a:gradFill flip="none" rotWithShape="1">
            <a:gsLst>
              <a:gs pos="0">
                <a:srgbClr val="FDB714"/>
              </a:gs>
              <a:gs pos="100000">
                <a:srgbClr val="C0542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043" y="4371663"/>
            <a:ext cx="2580881" cy="1429548"/>
          </a:xfrm>
          <a:prstGeom prst="round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6043" y="5900918"/>
            <a:ext cx="2580881" cy="1429547"/>
          </a:xfrm>
          <a:prstGeom prst="roundRect">
            <a:avLst/>
          </a:prstGeom>
        </p:spPr>
      </p:pic>
      <p:pic>
        <p:nvPicPr>
          <p:cNvPr id="14" name="Рисунок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1962" y="7461704"/>
            <a:ext cx="2569042" cy="1429548"/>
          </a:xfrm>
          <a:prstGeom prst="roundRect">
            <a:avLst/>
          </a:prstGeom>
        </p:spPr>
      </p:pic>
    </p:spTree>
    <p:extLst>
      <p:ext uri="{BB962C8B-B14F-4D97-AF65-F5344CB8AC3E}">
        <p14:creationId xmlns:p14="http://schemas.microsoft.com/office/powerpoint/2010/main" val="328326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76308" y="9648596"/>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20" name="TextBox 19"/>
          <p:cNvSpPr txBox="1"/>
          <p:nvPr/>
        </p:nvSpPr>
        <p:spPr>
          <a:xfrm>
            <a:off x="5870594" y="9648596"/>
            <a:ext cx="1582445" cy="738664"/>
          </a:xfrm>
          <a:prstGeom prst="rect">
            <a:avLst/>
          </a:prstGeom>
          <a:noFill/>
        </p:spPr>
        <p:txBody>
          <a:bodyPr wrap="square" rtlCol="0">
            <a:spAutoFit/>
          </a:bodyPr>
          <a:lstStyle/>
          <a:p>
            <a:r>
              <a:rPr lang="en-US" sz="1400" i="1" dirty="0" smtClean="0">
                <a:solidFill>
                  <a:schemeClr val="tx1">
                    <a:lumMod val="50000"/>
                    <a:lumOff val="50000"/>
                  </a:schemeClr>
                </a:solidFill>
              </a:rPr>
              <a:t>(495) 226-74-30</a:t>
            </a:r>
          </a:p>
          <a:p>
            <a:r>
              <a:rPr lang="en-US" sz="1400" i="1" dirty="0" smtClean="0">
                <a:solidFill>
                  <a:schemeClr val="tx1">
                    <a:lumMod val="50000"/>
                    <a:lumOff val="50000"/>
                  </a:schemeClr>
                </a:solidFill>
              </a:rPr>
              <a:t>art@prcomm.ru</a:t>
            </a:r>
          </a:p>
          <a:p>
            <a:r>
              <a:rPr lang="en-US" sz="1400" i="1" dirty="0" smtClean="0">
                <a:solidFill>
                  <a:schemeClr val="tx1">
                    <a:lumMod val="50000"/>
                    <a:lumOff val="50000"/>
                  </a:schemeClr>
                </a:solidFill>
              </a:rPr>
              <a:t>www.kit5.ru</a:t>
            </a:r>
            <a:endParaRPr lang="ru-RU" sz="1400" i="1" dirty="0">
              <a:solidFill>
                <a:schemeClr val="tx1">
                  <a:lumMod val="50000"/>
                  <a:lumOff val="50000"/>
                </a:schemeClr>
              </a:solidFill>
            </a:endParaRPr>
          </a:p>
        </p:txBody>
      </p:sp>
      <p:sp>
        <p:nvSpPr>
          <p:cNvPr id="5" name="Прямоугольник 4"/>
          <p:cNvSpPr/>
          <p:nvPr/>
        </p:nvSpPr>
        <p:spPr>
          <a:xfrm>
            <a:off x="0" y="370951"/>
            <a:ext cx="7597475" cy="1519365"/>
          </a:xfrm>
          <a:prstGeom prst="rect">
            <a:avLst/>
          </a:prstGeom>
          <a:gradFill>
            <a:gsLst>
              <a:gs pos="0">
                <a:srgbClr val="FDB714"/>
              </a:gs>
              <a:gs pos="100000">
                <a:srgbClr val="C054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466558"/>
            <a:ext cx="6454443" cy="923330"/>
          </a:xfrm>
          <a:prstGeom prst="rect">
            <a:avLst/>
          </a:prstGeom>
          <a:noFill/>
        </p:spPr>
        <p:txBody>
          <a:bodyPr wrap="square" rtlCol="0">
            <a:spAutoFit/>
          </a:bodyPr>
          <a:lstStyle/>
          <a:p>
            <a:r>
              <a:rPr lang="ru-RU" sz="5400" b="1" dirty="0" smtClean="0">
                <a:solidFill>
                  <a:srgbClr val="891A11"/>
                </a:solidFill>
              </a:rPr>
              <a:t>Галстуки</a:t>
            </a:r>
            <a:endParaRPr lang="ru-RU" sz="5400" b="1" dirty="0">
              <a:solidFill>
                <a:srgbClr val="891A11"/>
              </a:solidFill>
            </a:endParaRPr>
          </a:p>
        </p:txBody>
      </p:sp>
      <p:sp>
        <p:nvSpPr>
          <p:cNvPr id="3" name="TextBox 2"/>
          <p:cNvSpPr txBox="1"/>
          <p:nvPr/>
        </p:nvSpPr>
        <p:spPr>
          <a:xfrm>
            <a:off x="252239" y="1309465"/>
            <a:ext cx="6562137" cy="353943"/>
          </a:xfrm>
          <a:prstGeom prst="rect">
            <a:avLst/>
          </a:prstGeom>
          <a:noFill/>
        </p:spPr>
        <p:txBody>
          <a:bodyPr wrap="square" rtlCol="0">
            <a:spAutoFit/>
          </a:bodyPr>
          <a:lstStyle/>
          <a:p>
            <a:r>
              <a:rPr lang="ru-RU" sz="1700" i="1" dirty="0">
                <a:solidFill>
                  <a:schemeClr val="bg1"/>
                </a:solidFill>
              </a:rPr>
              <a:t>основной тезис ваших </a:t>
            </a:r>
            <a:r>
              <a:rPr lang="ru-RU" sz="1700" i="1" dirty="0" smtClean="0">
                <a:solidFill>
                  <a:schemeClr val="bg1"/>
                </a:solidFill>
              </a:rPr>
              <a:t>товаров (его </a:t>
            </a:r>
            <a:r>
              <a:rPr lang="ru-RU" sz="1700" i="1" dirty="0">
                <a:solidFill>
                  <a:schemeClr val="bg1"/>
                </a:solidFill>
              </a:rPr>
              <a:t>прочтут)</a:t>
            </a:r>
          </a:p>
        </p:txBody>
      </p:sp>
      <p:sp>
        <p:nvSpPr>
          <p:cNvPr id="16" name="TextBox 15"/>
          <p:cNvSpPr txBox="1"/>
          <p:nvPr/>
        </p:nvSpPr>
        <p:spPr>
          <a:xfrm>
            <a:off x="4055437" y="2891608"/>
            <a:ext cx="3181577" cy="1600438"/>
          </a:xfrm>
          <a:prstGeom prst="rect">
            <a:avLst/>
          </a:prstGeom>
          <a:noFill/>
        </p:spPr>
        <p:txBody>
          <a:bodyPr wrap="square" rtlCol="0">
            <a:spAutoFit/>
          </a:bodyPr>
          <a:lstStyle/>
          <a:p>
            <a:r>
              <a:rPr lang="en-US" sz="1400" dirty="0">
                <a:solidFill>
                  <a:srgbClr val="891A11"/>
                </a:solidFill>
              </a:rPr>
              <a:t>The universe is commonly defined as the totality of everything that exists including all physical matter and energy, the planets, stars, galaxies, and the contents of intergalactic </a:t>
            </a:r>
            <a:r>
              <a:rPr lang="en-US" sz="1400" dirty="0" smtClean="0">
                <a:solidFill>
                  <a:srgbClr val="891A11"/>
                </a:solidFill>
              </a:rPr>
              <a:t>space</a:t>
            </a:r>
          </a:p>
          <a:p>
            <a:r>
              <a:rPr lang="en-US" sz="1400" dirty="0" smtClean="0">
                <a:solidFill>
                  <a:srgbClr val="891A11"/>
                </a:solidFill>
              </a:rPr>
              <a:t>The universe is commonly defined as the totality of</a:t>
            </a:r>
            <a:endParaRPr lang="ru-RU" sz="1400" dirty="0">
              <a:solidFill>
                <a:srgbClr val="891A11"/>
              </a:solidFill>
            </a:endParaRPr>
          </a:p>
        </p:txBody>
      </p:sp>
      <p:sp>
        <p:nvSpPr>
          <p:cNvPr id="30" name="TextBox 29"/>
          <p:cNvSpPr txBox="1"/>
          <p:nvPr/>
        </p:nvSpPr>
        <p:spPr>
          <a:xfrm>
            <a:off x="4055438" y="2497027"/>
            <a:ext cx="2965553" cy="307777"/>
          </a:xfrm>
          <a:prstGeom prst="rect">
            <a:avLst/>
          </a:prstGeom>
          <a:noFill/>
        </p:spPr>
        <p:txBody>
          <a:bodyPr wrap="square" rtlCol="0">
            <a:spAutoFit/>
          </a:bodyPr>
          <a:lstStyle/>
          <a:p>
            <a:r>
              <a:rPr lang="ru-RU" sz="1400" i="1" dirty="0">
                <a:solidFill>
                  <a:srgbClr val="3A4B21"/>
                </a:solidFill>
              </a:rPr>
              <a:t>Описание продаваемого товара. </a:t>
            </a: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460" y="2386193"/>
            <a:ext cx="3579857" cy="4746494"/>
          </a:xfrm>
          <a:prstGeom prst="roundRect">
            <a:avLst/>
          </a:prstGeom>
        </p:spPr>
      </p:pic>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925" y="7213743"/>
            <a:ext cx="3580391" cy="2300617"/>
          </a:xfrm>
          <a:prstGeom prst="round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5436" y="7213743"/>
            <a:ext cx="3181578" cy="2300617"/>
          </a:xfrm>
          <a:prstGeom prst="roundRect">
            <a:avLst/>
          </a:prstGeom>
        </p:spPr>
      </p:pic>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5436" y="4825596"/>
            <a:ext cx="3181577" cy="2307092"/>
          </a:xfrm>
          <a:prstGeom prst="roundRect">
            <a:avLst/>
          </a:prstGeom>
        </p:spPr>
      </p:pic>
    </p:spTree>
    <p:extLst>
      <p:ext uri="{BB962C8B-B14F-4D97-AF65-F5344CB8AC3E}">
        <p14:creationId xmlns:p14="http://schemas.microsoft.com/office/powerpoint/2010/main" val="320784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00311" y="522164"/>
            <a:ext cx="4680520" cy="584775"/>
          </a:xfrm>
          <a:prstGeom prst="rect">
            <a:avLst/>
          </a:prstGeom>
          <a:noFill/>
        </p:spPr>
        <p:txBody>
          <a:bodyPr wrap="square" rtlCol="0">
            <a:spAutoFit/>
          </a:bodyPr>
          <a:lstStyle/>
          <a:p>
            <a:r>
              <a:rPr lang="ru-RU" sz="3200" b="1" dirty="0">
                <a:solidFill>
                  <a:srgbClr val="4A4949"/>
                </a:solidFill>
              </a:rPr>
              <a:t>Отзывы наших клиентов</a:t>
            </a:r>
            <a:endParaRPr lang="ru-RU" sz="3200" i="1" dirty="0">
              <a:solidFill>
                <a:srgbClr val="4A4949"/>
              </a:solidFill>
            </a:endParaRPr>
          </a:p>
        </p:txBody>
      </p:sp>
      <p:sp>
        <p:nvSpPr>
          <p:cNvPr id="11" name="TextBox 10"/>
          <p:cNvSpPr txBox="1"/>
          <p:nvPr/>
        </p:nvSpPr>
        <p:spPr>
          <a:xfrm>
            <a:off x="3066528" y="1602284"/>
            <a:ext cx="3450407" cy="646331"/>
          </a:xfrm>
          <a:prstGeom prst="rect">
            <a:avLst/>
          </a:prstGeom>
          <a:noFill/>
        </p:spPr>
        <p:txBody>
          <a:bodyPr wrap="square" rtlCol="0">
            <a:spAutoFit/>
          </a:bodyPr>
          <a:lstStyle/>
          <a:p>
            <a:r>
              <a:rPr lang="ru-RU" sz="1800" i="1" dirty="0">
                <a:solidFill>
                  <a:srgbClr val="4A4949"/>
                </a:solidFill>
              </a:rPr>
              <a:t>«полученный товар превзошел просто все ожидания!»</a:t>
            </a:r>
            <a:endParaRPr lang="ru-RU" sz="1800" dirty="0">
              <a:solidFill>
                <a:srgbClr val="4A4949"/>
              </a:solidFill>
            </a:endParaRPr>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952" y="1314252"/>
            <a:ext cx="1821401" cy="1235202"/>
          </a:xfrm>
          <a:prstGeom prst="rect">
            <a:avLst/>
          </a:prstGeom>
        </p:spPr>
      </p:pic>
      <p:sp>
        <p:nvSpPr>
          <p:cNvPr id="29" name="Прямоугольник 28"/>
          <p:cNvSpPr/>
          <p:nvPr/>
        </p:nvSpPr>
        <p:spPr>
          <a:xfrm>
            <a:off x="1037229" y="2538483"/>
            <a:ext cx="5909481" cy="1214651"/>
          </a:xfrm>
          <a:prstGeom prst="rect">
            <a:avLst/>
          </a:prstGeom>
          <a:gradFill flip="none" rotWithShape="1">
            <a:gsLst>
              <a:gs pos="0">
                <a:srgbClr val="FDB714"/>
              </a:gs>
              <a:gs pos="100000">
                <a:srgbClr val="C054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1131500" y="2610396"/>
            <a:ext cx="5602324" cy="954107"/>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a:t>
            </a:r>
            <a:endParaRPr lang="ru-RU" sz="1400" dirty="0">
              <a:solidFill>
                <a:srgbClr val="4A4949"/>
              </a:solidFill>
            </a:endParaRPr>
          </a:p>
        </p:txBody>
      </p:sp>
      <p:sp>
        <p:nvSpPr>
          <p:cNvPr id="19" name="TextBox 18"/>
          <p:cNvSpPr txBox="1"/>
          <p:nvPr/>
        </p:nvSpPr>
        <p:spPr>
          <a:xfrm>
            <a:off x="4748316" y="9792612"/>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20" name="TextBox 19"/>
          <p:cNvSpPr txBox="1"/>
          <p:nvPr/>
        </p:nvSpPr>
        <p:spPr>
          <a:xfrm>
            <a:off x="5942602" y="9792612"/>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pic>
        <p:nvPicPr>
          <p:cNvPr id="35" name="Рисунок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944" y="4217601"/>
            <a:ext cx="1815417" cy="1235202"/>
          </a:xfrm>
          <a:prstGeom prst="rect">
            <a:avLst/>
          </a:prstGeom>
        </p:spPr>
      </p:pic>
      <p:sp>
        <p:nvSpPr>
          <p:cNvPr id="36" name="Прямоугольник 35"/>
          <p:cNvSpPr/>
          <p:nvPr/>
        </p:nvSpPr>
        <p:spPr>
          <a:xfrm>
            <a:off x="1037229" y="5441833"/>
            <a:ext cx="5909481" cy="747157"/>
          </a:xfrm>
          <a:prstGeom prst="rect">
            <a:avLst/>
          </a:prstGeom>
          <a:gradFill flip="none" rotWithShape="1">
            <a:gsLst>
              <a:gs pos="0">
                <a:srgbClr val="FDB714"/>
              </a:gs>
              <a:gs pos="100000">
                <a:srgbClr val="C054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ый треугольник 37"/>
          <p:cNvSpPr/>
          <p:nvPr/>
        </p:nvSpPr>
        <p:spPr>
          <a:xfrm>
            <a:off x="1037229" y="5081697"/>
            <a:ext cx="367138" cy="367138"/>
          </a:xfrm>
          <a:prstGeom prst="rtTriangl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1131500" y="5552851"/>
            <a:ext cx="5602324" cy="523220"/>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pic>
        <p:nvPicPr>
          <p:cNvPr id="39" name="Рисунок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953" y="6728326"/>
            <a:ext cx="1821399" cy="1235202"/>
          </a:xfrm>
          <a:prstGeom prst="rect">
            <a:avLst/>
          </a:prstGeom>
        </p:spPr>
      </p:pic>
      <p:sp>
        <p:nvSpPr>
          <p:cNvPr id="40" name="Прямоугольник 39"/>
          <p:cNvSpPr/>
          <p:nvPr/>
        </p:nvSpPr>
        <p:spPr>
          <a:xfrm>
            <a:off x="1037229" y="7952558"/>
            <a:ext cx="5909481" cy="1210566"/>
          </a:xfrm>
          <a:prstGeom prst="rect">
            <a:avLst/>
          </a:prstGeom>
          <a:gradFill flip="none" rotWithShape="1">
            <a:gsLst>
              <a:gs pos="0">
                <a:srgbClr val="FDB714"/>
              </a:gs>
              <a:gs pos="100000">
                <a:srgbClr val="C054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Прямоугольный треугольник 40"/>
          <p:cNvSpPr/>
          <p:nvPr/>
        </p:nvSpPr>
        <p:spPr>
          <a:xfrm>
            <a:off x="1037229" y="7592422"/>
            <a:ext cx="367138" cy="367138"/>
          </a:xfrm>
          <a:prstGeom prst="rtTriangl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1131500" y="8083004"/>
            <a:ext cx="5602324" cy="954107"/>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a:t>
            </a:r>
            <a:endParaRPr lang="ru-RU" sz="1400" dirty="0">
              <a:solidFill>
                <a:srgbClr val="4A4949"/>
              </a:solidFill>
            </a:endParaRPr>
          </a:p>
        </p:txBody>
      </p:sp>
      <p:sp>
        <p:nvSpPr>
          <p:cNvPr id="30" name="TextBox 29"/>
          <p:cNvSpPr txBox="1"/>
          <p:nvPr/>
        </p:nvSpPr>
        <p:spPr>
          <a:xfrm>
            <a:off x="3066528" y="4482604"/>
            <a:ext cx="3450407" cy="646331"/>
          </a:xfrm>
          <a:prstGeom prst="rect">
            <a:avLst/>
          </a:prstGeom>
          <a:noFill/>
        </p:spPr>
        <p:txBody>
          <a:bodyPr wrap="square" rtlCol="0">
            <a:spAutoFit/>
          </a:bodyPr>
          <a:lstStyle/>
          <a:p>
            <a:r>
              <a:rPr lang="ru-RU" sz="1800" i="1" dirty="0">
                <a:solidFill>
                  <a:srgbClr val="4A4949"/>
                </a:solidFill>
              </a:rPr>
              <a:t>«лучшая компания, с которой приходилось сотрудничать»</a:t>
            </a:r>
            <a:endParaRPr lang="ru-RU" sz="1800" dirty="0">
              <a:solidFill>
                <a:srgbClr val="4A4949"/>
              </a:solidFill>
            </a:endParaRPr>
          </a:p>
        </p:txBody>
      </p:sp>
      <p:sp>
        <p:nvSpPr>
          <p:cNvPr id="34" name="TextBox 33"/>
          <p:cNvSpPr txBox="1"/>
          <p:nvPr/>
        </p:nvSpPr>
        <p:spPr>
          <a:xfrm>
            <a:off x="3066528" y="7137608"/>
            <a:ext cx="3450407" cy="369332"/>
          </a:xfrm>
          <a:prstGeom prst="rect">
            <a:avLst/>
          </a:prstGeom>
          <a:noFill/>
        </p:spPr>
        <p:txBody>
          <a:bodyPr wrap="square" rtlCol="0">
            <a:spAutoFit/>
          </a:bodyPr>
          <a:lstStyle/>
          <a:p>
            <a:r>
              <a:rPr lang="ru-RU" sz="1800" i="1" dirty="0">
                <a:solidFill>
                  <a:srgbClr val="4A4949"/>
                </a:solidFill>
              </a:rPr>
              <a:t>«лучше не бывает»</a:t>
            </a:r>
            <a:endParaRPr lang="ru-RU" sz="1800" dirty="0">
              <a:solidFill>
                <a:srgbClr val="4A4949"/>
              </a:solidFill>
            </a:endParaRPr>
          </a:p>
        </p:txBody>
      </p:sp>
      <p:sp>
        <p:nvSpPr>
          <p:cNvPr id="7" name="Прямоугольный треугольник 6"/>
          <p:cNvSpPr/>
          <p:nvPr/>
        </p:nvSpPr>
        <p:spPr>
          <a:xfrm>
            <a:off x="1037229" y="2178348"/>
            <a:ext cx="367138" cy="367138"/>
          </a:xfrm>
          <a:prstGeom prst="rtTriangle">
            <a:avLst/>
          </a:prstGeom>
          <a:solidFill>
            <a:srgbClr val="FDB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0" y="0"/>
            <a:ext cx="612279" cy="10693400"/>
          </a:xfrm>
          <a:prstGeom prst="rect">
            <a:avLst/>
          </a:prstGeom>
          <a:gradFill flip="none" rotWithShape="1">
            <a:gsLst>
              <a:gs pos="0">
                <a:srgbClr val="FDB714"/>
              </a:gs>
              <a:gs pos="100000">
                <a:srgbClr val="C054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p:cNvSpPr txBox="1"/>
          <p:nvPr/>
        </p:nvSpPr>
        <p:spPr>
          <a:xfrm>
            <a:off x="5073367" y="3797792"/>
            <a:ext cx="1873343" cy="307777"/>
          </a:xfrm>
          <a:prstGeom prst="rect">
            <a:avLst/>
          </a:prstGeom>
          <a:noFill/>
        </p:spPr>
        <p:txBody>
          <a:bodyPr wrap="square" rtlCol="0">
            <a:spAutoFit/>
          </a:bodyPr>
          <a:lstStyle/>
          <a:p>
            <a:pPr algn="r"/>
            <a:r>
              <a:rPr lang="ru-RU" sz="1400" i="1" dirty="0">
                <a:solidFill>
                  <a:schemeClr val="bg1">
                    <a:lumMod val="65000"/>
                  </a:schemeClr>
                </a:solidFill>
              </a:rPr>
              <a:t>Сергей, бизнес-</a:t>
            </a:r>
            <a:r>
              <a:rPr lang="ru-RU" sz="1400" i="1" dirty="0" err="1">
                <a:solidFill>
                  <a:schemeClr val="bg1">
                    <a:lumMod val="65000"/>
                  </a:schemeClr>
                </a:solidFill>
              </a:rPr>
              <a:t>коуч</a:t>
            </a:r>
            <a:endParaRPr lang="ru-RU" sz="1400" i="1" dirty="0">
              <a:solidFill>
                <a:schemeClr val="bg1">
                  <a:lumMod val="65000"/>
                </a:schemeClr>
              </a:solidFill>
            </a:endParaRPr>
          </a:p>
        </p:txBody>
      </p:sp>
      <p:sp>
        <p:nvSpPr>
          <p:cNvPr id="44" name="TextBox 43"/>
          <p:cNvSpPr txBox="1"/>
          <p:nvPr/>
        </p:nvSpPr>
        <p:spPr>
          <a:xfrm>
            <a:off x="5073367" y="6246024"/>
            <a:ext cx="1873343" cy="307777"/>
          </a:xfrm>
          <a:prstGeom prst="rect">
            <a:avLst/>
          </a:prstGeom>
          <a:noFill/>
        </p:spPr>
        <p:txBody>
          <a:bodyPr wrap="square" rtlCol="0">
            <a:spAutoFit/>
          </a:bodyPr>
          <a:lstStyle/>
          <a:p>
            <a:pPr algn="r"/>
            <a:r>
              <a:rPr lang="ru-RU" sz="1400" i="1" dirty="0">
                <a:solidFill>
                  <a:schemeClr val="bg1">
                    <a:lumMod val="65000"/>
                  </a:schemeClr>
                </a:solidFill>
              </a:rPr>
              <a:t>ООО «</a:t>
            </a:r>
            <a:r>
              <a:rPr lang="ru-RU" sz="1400" i="1" dirty="0" err="1">
                <a:solidFill>
                  <a:schemeClr val="bg1">
                    <a:lumMod val="65000"/>
                  </a:schemeClr>
                </a:solidFill>
              </a:rPr>
              <a:t>Валенжи</a:t>
            </a:r>
            <a:r>
              <a:rPr lang="ru-RU" sz="1400" i="1" dirty="0">
                <a:solidFill>
                  <a:schemeClr val="bg1">
                    <a:lumMod val="65000"/>
                  </a:schemeClr>
                </a:solidFill>
              </a:rPr>
              <a:t>»</a:t>
            </a:r>
          </a:p>
        </p:txBody>
      </p:sp>
      <p:sp>
        <p:nvSpPr>
          <p:cNvPr id="45" name="TextBox 44"/>
          <p:cNvSpPr txBox="1"/>
          <p:nvPr/>
        </p:nvSpPr>
        <p:spPr>
          <a:xfrm>
            <a:off x="5073367" y="9195702"/>
            <a:ext cx="1873343" cy="307777"/>
          </a:xfrm>
          <a:prstGeom prst="rect">
            <a:avLst/>
          </a:prstGeom>
          <a:noFill/>
        </p:spPr>
        <p:txBody>
          <a:bodyPr wrap="square" rtlCol="0">
            <a:spAutoFit/>
          </a:bodyPr>
          <a:lstStyle/>
          <a:p>
            <a:pPr algn="r"/>
            <a:r>
              <a:rPr lang="ru-RU" sz="1400" i="1" dirty="0">
                <a:solidFill>
                  <a:schemeClr val="bg1">
                    <a:lumMod val="65000"/>
                  </a:schemeClr>
                </a:solidFill>
              </a:rPr>
              <a:t>Денис, экономист</a:t>
            </a:r>
          </a:p>
        </p:txBody>
      </p:sp>
    </p:spTree>
    <p:extLst>
      <p:ext uri="{BB962C8B-B14F-4D97-AF65-F5344CB8AC3E}">
        <p14:creationId xmlns:p14="http://schemas.microsoft.com/office/powerpoint/2010/main" val="25813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Овал 31"/>
          <p:cNvSpPr/>
          <p:nvPr/>
        </p:nvSpPr>
        <p:spPr>
          <a:xfrm>
            <a:off x="654931" y="8086483"/>
            <a:ext cx="711535" cy="711535"/>
          </a:xfrm>
          <a:prstGeom prst="ellipse">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609457" y="6639906"/>
            <a:ext cx="711535" cy="711535"/>
          </a:xfrm>
          <a:prstGeom prst="ellipse">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654931" y="5130676"/>
            <a:ext cx="711535" cy="711535"/>
          </a:xfrm>
          <a:prstGeom prst="ellipse">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646386" y="3780995"/>
            <a:ext cx="711535" cy="711535"/>
          </a:xfrm>
          <a:prstGeom prst="ellipse">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вал 1"/>
          <p:cNvSpPr/>
          <p:nvPr/>
        </p:nvSpPr>
        <p:spPr>
          <a:xfrm>
            <a:off x="620824" y="2466380"/>
            <a:ext cx="711535" cy="711535"/>
          </a:xfrm>
          <a:prstGeom prst="ellipse">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p:cNvSpPr txBox="1"/>
          <p:nvPr/>
        </p:nvSpPr>
        <p:spPr>
          <a:xfrm>
            <a:off x="600912" y="6303673"/>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4</a:t>
            </a:r>
            <a:endParaRPr lang="ru-RU" sz="7200" i="1" dirty="0">
              <a:solidFill>
                <a:schemeClr val="bg1"/>
              </a:solidFill>
              <a:latin typeface="Georgia" pitchFamily="18" charset="0"/>
            </a:endParaRPr>
          </a:p>
        </p:txBody>
      </p:sp>
      <p:sp>
        <p:nvSpPr>
          <p:cNvPr id="11" name="TextBox 10"/>
          <p:cNvSpPr txBox="1"/>
          <p:nvPr/>
        </p:nvSpPr>
        <p:spPr>
          <a:xfrm>
            <a:off x="718394" y="2178348"/>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1</a:t>
            </a:r>
            <a:endParaRPr lang="ru-RU" sz="7200" i="1" dirty="0">
              <a:solidFill>
                <a:schemeClr val="bg1"/>
              </a:solidFill>
              <a:latin typeface="Georgia" pitchFamily="18" charset="0"/>
            </a:endParaRPr>
          </a:p>
        </p:txBody>
      </p:sp>
      <p:sp>
        <p:nvSpPr>
          <p:cNvPr id="63" name="TextBox 62"/>
          <p:cNvSpPr txBox="1"/>
          <p:nvPr/>
        </p:nvSpPr>
        <p:spPr>
          <a:xfrm>
            <a:off x="709849" y="3508225"/>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2</a:t>
            </a:r>
            <a:endParaRPr lang="ru-RU" sz="7200" i="1" dirty="0">
              <a:solidFill>
                <a:schemeClr val="bg1"/>
              </a:solidFill>
              <a:latin typeface="Georgia" pitchFamily="18" charset="0"/>
            </a:endParaRPr>
          </a:p>
        </p:txBody>
      </p:sp>
      <p:sp>
        <p:nvSpPr>
          <p:cNvPr id="67" name="TextBox 66"/>
          <p:cNvSpPr txBox="1"/>
          <p:nvPr/>
        </p:nvSpPr>
        <p:spPr>
          <a:xfrm>
            <a:off x="718394" y="4722435"/>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3</a:t>
            </a:r>
            <a:endParaRPr lang="ru-RU" sz="7200" i="1" dirty="0">
              <a:solidFill>
                <a:schemeClr val="bg1"/>
              </a:solidFill>
              <a:latin typeface="Georgia" pitchFamily="18" charset="0"/>
            </a:endParaRPr>
          </a:p>
        </p:txBody>
      </p:sp>
      <p:sp>
        <p:nvSpPr>
          <p:cNvPr id="75" name="TextBox 74"/>
          <p:cNvSpPr txBox="1"/>
          <p:nvPr/>
        </p:nvSpPr>
        <p:spPr>
          <a:xfrm>
            <a:off x="757215" y="7701550"/>
            <a:ext cx="757981" cy="1200329"/>
          </a:xfrm>
          <a:prstGeom prst="rect">
            <a:avLst/>
          </a:prstGeom>
          <a:noFill/>
        </p:spPr>
        <p:txBody>
          <a:bodyPr wrap="square" rtlCol="0">
            <a:spAutoFit/>
          </a:bodyPr>
          <a:lstStyle/>
          <a:p>
            <a:r>
              <a:rPr lang="en-US" sz="7200" i="1" dirty="0" smtClean="0">
                <a:solidFill>
                  <a:schemeClr val="bg1"/>
                </a:solidFill>
                <a:latin typeface="Georgia" pitchFamily="18" charset="0"/>
              </a:rPr>
              <a:t>5</a:t>
            </a:r>
            <a:endParaRPr lang="ru-RU" sz="7200" i="1" dirty="0">
              <a:solidFill>
                <a:schemeClr val="bg1"/>
              </a:solidFill>
              <a:latin typeface="Georgia" pitchFamily="18" charset="0"/>
            </a:endParaRPr>
          </a:p>
        </p:txBody>
      </p:sp>
      <p:sp>
        <p:nvSpPr>
          <p:cNvPr id="5" name="Прямоугольник 4"/>
          <p:cNvSpPr/>
          <p:nvPr/>
        </p:nvSpPr>
        <p:spPr>
          <a:xfrm>
            <a:off x="0" y="370951"/>
            <a:ext cx="7597475" cy="1519365"/>
          </a:xfrm>
          <a:prstGeom prst="rect">
            <a:avLst/>
          </a:prstGeom>
          <a:gradFill>
            <a:gsLst>
              <a:gs pos="0">
                <a:srgbClr val="FDB714"/>
              </a:gs>
              <a:gs pos="100000">
                <a:srgbClr val="C054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466558"/>
            <a:ext cx="6454443" cy="923330"/>
          </a:xfrm>
          <a:prstGeom prst="rect">
            <a:avLst/>
          </a:prstGeom>
          <a:noFill/>
        </p:spPr>
        <p:txBody>
          <a:bodyPr wrap="square" rtlCol="0">
            <a:spAutoFit/>
          </a:bodyPr>
          <a:lstStyle/>
          <a:p>
            <a:r>
              <a:rPr lang="ru-RU" sz="5400" b="1" dirty="0">
                <a:solidFill>
                  <a:srgbClr val="812411"/>
                </a:solidFill>
              </a:rPr>
              <a:t>Почему мы лучшие?</a:t>
            </a:r>
          </a:p>
        </p:txBody>
      </p:sp>
      <p:sp>
        <p:nvSpPr>
          <p:cNvPr id="3" name="TextBox 2"/>
          <p:cNvSpPr txBox="1"/>
          <p:nvPr/>
        </p:nvSpPr>
        <p:spPr>
          <a:xfrm>
            <a:off x="252239" y="1309465"/>
            <a:ext cx="6562137" cy="353943"/>
          </a:xfrm>
          <a:prstGeom prst="rect">
            <a:avLst/>
          </a:prstGeom>
          <a:noFill/>
        </p:spPr>
        <p:txBody>
          <a:bodyPr wrap="square" rtlCol="0">
            <a:spAutoFit/>
          </a:bodyPr>
          <a:lstStyle/>
          <a:p>
            <a:r>
              <a:rPr lang="ru-RU" sz="1700" i="1" dirty="0">
                <a:solidFill>
                  <a:schemeClr val="bg1"/>
                </a:solidFill>
              </a:rPr>
              <a:t>основной </a:t>
            </a:r>
            <a:r>
              <a:rPr lang="ru-RU" sz="1700" i="1" dirty="0" smtClean="0">
                <a:solidFill>
                  <a:schemeClr val="bg1"/>
                </a:solidFill>
              </a:rPr>
              <a:t>тезис (его прочтут)</a:t>
            </a:r>
            <a:endParaRPr lang="ru-RU" sz="1700" i="1" dirty="0">
              <a:solidFill>
                <a:schemeClr val="bg1"/>
              </a:solidFill>
            </a:endParaRPr>
          </a:p>
        </p:txBody>
      </p:sp>
      <p:sp>
        <p:nvSpPr>
          <p:cNvPr id="36" name="TextBox 35"/>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37" name="TextBox 36"/>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50000"/>
                    <a:lumOff val="50000"/>
                  </a:schemeClr>
                </a:solidFill>
              </a:rPr>
              <a:t>(495) 226-74-30</a:t>
            </a:r>
          </a:p>
          <a:p>
            <a:r>
              <a:rPr lang="en-US" sz="1400" i="1" dirty="0" smtClean="0">
                <a:solidFill>
                  <a:schemeClr val="tx1">
                    <a:lumMod val="50000"/>
                    <a:lumOff val="50000"/>
                  </a:schemeClr>
                </a:solidFill>
              </a:rPr>
              <a:t>art@prcomm.ru</a:t>
            </a:r>
          </a:p>
          <a:p>
            <a:r>
              <a:rPr lang="en-US" sz="1400" i="1" dirty="0" smtClean="0">
                <a:solidFill>
                  <a:schemeClr val="tx1">
                    <a:lumMod val="50000"/>
                    <a:lumOff val="50000"/>
                  </a:schemeClr>
                </a:solidFill>
              </a:rPr>
              <a:t>www.kit5.ru</a:t>
            </a:r>
            <a:endParaRPr lang="ru-RU" sz="1400" i="1" dirty="0">
              <a:solidFill>
                <a:schemeClr val="tx1">
                  <a:lumMod val="50000"/>
                  <a:lumOff val="50000"/>
                </a:schemeClr>
              </a:solidFill>
            </a:endParaRPr>
          </a:p>
        </p:txBody>
      </p:sp>
      <p:sp>
        <p:nvSpPr>
          <p:cNvPr id="12" name="TextBox 11"/>
          <p:cNvSpPr txBox="1"/>
          <p:nvPr/>
        </p:nvSpPr>
        <p:spPr>
          <a:xfrm>
            <a:off x="1476375" y="2394372"/>
            <a:ext cx="5113433" cy="400110"/>
          </a:xfrm>
          <a:prstGeom prst="rect">
            <a:avLst/>
          </a:prstGeom>
          <a:noFill/>
        </p:spPr>
        <p:txBody>
          <a:bodyPr wrap="square" rtlCol="0">
            <a:spAutoFit/>
          </a:bodyPr>
          <a:lstStyle/>
          <a:p>
            <a:r>
              <a:rPr lang="ru-RU" b="1" i="1" dirty="0">
                <a:solidFill>
                  <a:srgbClr val="812411"/>
                </a:solidFill>
              </a:rPr>
              <a:t>Мы предлагаем Вам лучший товар</a:t>
            </a:r>
          </a:p>
        </p:txBody>
      </p:sp>
      <p:sp>
        <p:nvSpPr>
          <p:cNvPr id="64" name="TextBox 63"/>
          <p:cNvSpPr txBox="1"/>
          <p:nvPr/>
        </p:nvSpPr>
        <p:spPr>
          <a:xfrm>
            <a:off x="1521947" y="3806131"/>
            <a:ext cx="5113433" cy="400110"/>
          </a:xfrm>
          <a:prstGeom prst="rect">
            <a:avLst/>
          </a:prstGeom>
          <a:noFill/>
        </p:spPr>
        <p:txBody>
          <a:bodyPr wrap="square" rtlCol="0">
            <a:spAutoFit/>
          </a:bodyPr>
          <a:lstStyle/>
          <a:p>
            <a:r>
              <a:rPr lang="ru-RU" b="1" i="1" dirty="0">
                <a:solidFill>
                  <a:srgbClr val="812411"/>
                </a:solidFill>
              </a:rPr>
              <a:t>У нас лучшие цены на рынке</a:t>
            </a:r>
          </a:p>
        </p:txBody>
      </p:sp>
      <p:sp>
        <p:nvSpPr>
          <p:cNvPr id="68" name="TextBox 67"/>
          <p:cNvSpPr txBox="1"/>
          <p:nvPr/>
        </p:nvSpPr>
        <p:spPr>
          <a:xfrm>
            <a:off x="1586344" y="4953340"/>
            <a:ext cx="5113433" cy="707886"/>
          </a:xfrm>
          <a:prstGeom prst="rect">
            <a:avLst/>
          </a:prstGeom>
          <a:noFill/>
        </p:spPr>
        <p:txBody>
          <a:bodyPr wrap="square" rtlCol="0">
            <a:spAutoFit/>
          </a:bodyPr>
          <a:lstStyle/>
          <a:p>
            <a:r>
              <a:rPr lang="ru-RU" b="1" i="1" dirty="0">
                <a:solidFill>
                  <a:srgbClr val="812411"/>
                </a:solidFill>
              </a:rPr>
              <a:t>У нас надежные поставщики и гарантия качества товара</a:t>
            </a:r>
          </a:p>
        </p:txBody>
      </p:sp>
      <p:sp>
        <p:nvSpPr>
          <p:cNvPr id="72" name="TextBox 71"/>
          <p:cNvSpPr txBox="1"/>
          <p:nvPr/>
        </p:nvSpPr>
        <p:spPr>
          <a:xfrm>
            <a:off x="1586343" y="6547656"/>
            <a:ext cx="5113433" cy="400110"/>
          </a:xfrm>
          <a:prstGeom prst="rect">
            <a:avLst/>
          </a:prstGeom>
          <a:noFill/>
        </p:spPr>
        <p:txBody>
          <a:bodyPr wrap="square" rtlCol="0">
            <a:spAutoFit/>
          </a:bodyPr>
          <a:lstStyle/>
          <a:p>
            <a:r>
              <a:rPr lang="ru-RU" b="1" i="1" dirty="0">
                <a:solidFill>
                  <a:srgbClr val="812411"/>
                </a:solidFill>
              </a:rPr>
              <a:t>экономия вашего времени</a:t>
            </a:r>
          </a:p>
        </p:txBody>
      </p:sp>
      <p:sp>
        <p:nvSpPr>
          <p:cNvPr id="76" name="TextBox 75"/>
          <p:cNvSpPr txBox="1"/>
          <p:nvPr/>
        </p:nvSpPr>
        <p:spPr>
          <a:xfrm>
            <a:off x="1593249" y="8015507"/>
            <a:ext cx="5113433" cy="400110"/>
          </a:xfrm>
          <a:prstGeom prst="rect">
            <a:avLst/>
          </a:prstGeom>
          <a:noFill/>
        </p:spPr>
        <p:txBody>
          <a:bodyPr wrap="square" rtlCol="0">
            <a:spAutoFit/>
          </a:bodyPr>
          <a:lstStyle/>
          <a:p>
            <a:r>
              <a:rPr lang="ru-RU" b="1" i="1" dirty="0">
                <a:solidFill>
                  <a:srgbClr val="812411"/>
                </a:solidFill>
              </a:rPr>
              <a:t>индивидуальная программа на выезд</a:t>
            </a:r>
          </a:p>
        </p:txBody>
      </p:sp>
      <p:sp>
        <p:nvSpPr>
          <p:cNvPr id="22" name="TextBox 21"/>
          <p:cNvSpPr txBox="1"/>
          <p:nvPr/>
        </p:nvSpPr>
        <p:spPr>
          <a:xfrm>
            <a:off x="1521240" y="2682404"/>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3" name="TextBox 22"/>
          <p:cNvSpPr txBox="1"/>
          <p:nvPr/>
        </p:nvSpPr>
        <p:spPr>
          <a:xfrm>
            <a:off x="1521240" y="4050556"/>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4" name="TextBox 23"/>
          <p:cNvSpPr txBox="1"/>
          <p:nvPr/>
        </p:nvSpPr>
        <p:spPr>
          <a:xfrm>
            <a:off x="1593248" y="5543560"/>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5" name="TextBox 24"/>
          <p:cNvSpPr txBox="1"/>
          <p:nvPr/>
        </p:nvSpPr>
        <p:spPr>
          <a:xfrm>
            <a:off x="1593248" y="6839704"/>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
        <p:nvSpPr>
          <p:cNvPr id="26" name="TextBox 25"/>
          <p:cNvSpPr txBox="1"/>
          <p:nvPr/>
        </p:nvSpPr>
        <p:spPr>
          <a:xfrm>
            <a:off x="1593248" y="8286376"/>
            <a:ext cx="5355735" cy="523220"/>
          </a:xfrm>
          <a:prstGeom prst="rect">
            <a:avLst/>
          </a:prstGeom>
          <a:noFill/>
        </p:spPr>
        <p:txBody>
          <a:bodyPr wrap="square" rtlCol="0">
            <a:spAutoFit/>
          </a:bodyPr>
          <a:lstStyle/>
          <a:p>
            <a:r>
              <a:rPr lang="en-US" sz="1400" dirty="0">
                <a:solidFill>
                  <a:schemeClr val="tx1">
                    <a:lumMod val="50000"/>
                    <a:lumOff val="50000"/>
                  </a:schemeClr>
                </a:solidFill>
              </a:rPr>
              <a:t>The universe is commonly defined as the totality of everything that </a:t>
            </a:r>
            <a:r>
              <a:rPr lang="en-US" sz="1400" dirty="0" err="1">
                <a:solidFill>
                  <a:schemeClr val="tx1">
                    <a:lumMod val="50000"/>
                    <a:lumOff val="50000"/>
                  </a:schemeClr>
                </a:solidFill>
              </a:rPr>
              <a:t>existserse</a:t>
            </a:r>
            <a:r>
              <a:rPr lang="en-US" sz="1400" dirty="0">
                <a:solidFill>
                  <a:schemeClr val="tx1">
                    <a:lumMod val="50000"/>
                    <a:lumOff val="50000"/>
                  </a:schemeClr>
                </a:solidFill>
              </a:rPr>
              <a:t> is commonly defined as the totality of everything that exists</a:t>
            </a:r>
            <a:endParaRPr lang="ru-RU" sz="1400" dirty="0">
              <a:solidFill>
                <a:schemeClr val="tx1">
                  <a:lumMod val="50000"/>
                  <a:lumOff val="50000"/>
                </a:schemeClr>
              </a:solidFill>
            </a:endParaRPr>
          </a:p>
        </p:txBody>
      </p:sp>
    </p:spTree>
    <p:extLst>
      <p:ext uri="{BB962C8B-B14F-4D97-AF65-F5344CB8AC3E}">
        <p14:creationId xmlns:p14="http://schemas.microsoft.com/office/powerpoint/2010/main" val="328708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223" y="2209412"/>
            <a:ext cx="2123066" cy="1600438"/>
          </a:xfrm>
          <a:prstGeom prst="rect">
            <a:avLst/>
          </a:prstGeom>
          <a:noFill/>
        </p:spPr>
        <p:txBody>
          <a:bodyPr wrap="square" rtlCol="0">
            <a:spAutoFit/>
          </a:bodyPr>
          <a:lstStyle/>
          <a:p>
            <a:pPr algn="r"/>
            <a:r>
              <a:rPr lang="ru-RU" sz="1400" i="1" dirty="0" smtClean="0">
                <a:solidFill>
                  <a:schemeClr val="bg1"/>
                </a:solidFill>
              </a:rPr>
              <a:t>Количество человек:</a:t>
            </a:r>
          </a:p>
          <a:p>
            <a:pPr algn="r"/>
            <a:r>
              <a:rPr lang="ru-RU" sz="1400" i="1" dirty="0" smtClean="0">
                <a:solidFill>
                  <a:schemeClr val="bg1"/>
                </a:solidFill>
              </a:rPr>
              <a:t>Еще пункт:</a:t>
            </a:r>
          </a:p>
          <a:p>
            <a:pPr algn="r"/>
            <a:r>
              <a:rPr lang="ru-RU" sz="1400" i="1" dirty="0" smtClean="0">
                <a:solidFill>
                  <a:schemeClr val="bg1"/>
                </a:solidFill>
              </a:rPr>
              <a:t>Количество залов:</a:t>
            </a:r>
          </a:p>
          <a:p>
            <a:pPr algn="r"/>
            <a:r>
              <a:rPr lang="ru-RU" sz="1400" i="1" dirty="0" smtClean="0">
                <a:solidFill>
                  <a:schemeClr val="bg1"/>
                </a:solidFill>
              </a:rPr>
              <a:t>Время проведения:</a:t>
            </a:r>
          </a:p>
          <a:p>
            <a:pPr algn="r"/>
            <a:r>
              <a:rPr lang="ru-RU" sz="1400" i="1" dirty="0" smtClean="0">
                <a:solidFill>
                  <a:schemeClr val="bg1"/>
                </a:solidFill>
              </a:rPr>
              <a:t>И еще один пункт:</a:t>
            </a:r>
          </a:p>
          <a:p>
            <a:pPr algn="r"/>
            <a:endParaRPr lang="ru-RU" sz="1400" i="1" dirty="0" smtClean="0">
              <a:solidFill>
                <a:schemeClr val="bg1"/>
              </a:solidFill>
            </a:endParaRPr>
          </a:p>
          <a:p>
            <a:pPr algn="r"/>
            <a:r>
              <a:rPr lang="ru-RU" sz="1400" i="1" dirty="0" smtClean="0">
                <a:solidFill>
                  <a:schemeClr val="bg1"/>
                </a:solidFill>
              </a:rPr>
              <a:t>Стоимость:</a:t>
            </a:r>
            <a:endParaRPr lang="ru-RU" sz="1400" i="1" dirty="0">
              <a:solidFill>
                <a:schemeClr val="bg1"/>
              </a:solidFill>
            </a:endParaRPr>
          </a:p>
        </p:txBody>
      </p:sp>
      <p:sp>
        <p:nvSpPr>
          <p:cNvPr id="19" name="TextBox 18"/>
          <p:cNvSpPr txBox="1"/>
          <p:nvPr/>
        </p:nvSpPr>
        <p:spPr>
          <a:xfrm>
            <a:off x="4460284" y="9667180"/>
            <a:ext cx="1298473" cy="738664"/>
          </a:xfrm>
          <a:prstGeom prst="rect">
            <a:avLst/>
          </a:prstGeom>
          <a:noFill/>
        </p:spPr>
        <p:txBody>
          <a:bodyPr wrap="square" rtlCol="0">
            <a:spAutoFit/>
          </a:bodyPr>
          <a:lstStyle/>
          <a:p>
            <a:pPr algn="r"/>
            <a:r>
              <a:rPr lang="ru-RU" sz="1400" i="1" dirty="0" smtClean="0">
                <a:solidFill>
                  <a:srgbClr val="565756"/>
                </a:solidFill>
              </a:rPr>
              <a:t>тел.:</a:t>
            </a:r>
          </a:p>
          <a:p>
            <a:pPr algn="r"/>
            <a:r>
              <a:rPr lang="en-US" sz="1400" i="1" dirty="0" smtClean="0">
                <a:solidFill>
                  <a:srgbClr val="565756"/>
                </a:solidFill>
              </a:rPr>
              <a:t>e-mail:</a:t>
            </a:r>
          </a:p>
          <a:p>
            <a:pPr algn="r"/>
            <a:r>
              <a:rPr lang="ru-RU" sz="1400" i="1" dirty="0" smtClean="0">
                <a:solidFill>
                  <a:srgbClr val="565756"/>
                </a:solidFill>
              </a:rPr>
              <a:t>сайт:</a:t>
            </a:r>
            <a:endParaRPr lang="ru-RU" sz="1400" i="1" dirty="0">
              <a:solidFill>
                <a:srgbClr val="565756"/>
              </a:solidFill>
            </a:endParaRPr>
          </a:p>
        </p:txBody>
      </p:sp>
      <p:sp>
        <p:nvSpPr>
          <p:cNvPr id="20" name="TextBox 19"/>
          <p:cNvSpPr txBox="1"/>
          <p:nvPr/>
        </p:nvSpPr>
        <p:spPr>
          <a:xfrm>
            <a:off x="5654570" y="9667180"/>
            <a:ext cx="1582445" cy="738664"/>
          </a:xfrm>
          <a:prstGeom prst="rect">
            <a:avLst/>
          </a:prstGeom>
          <a:noFill/>
        </p:spPr>
        <p:txBody>
          <a:bodyPr wrap="square" rtlCol="0">
            <a:spAutoFit/>
          </a:bodyPr>
          <a:lstStyle/>
          <a:p>
            <a:r>
              <a:rPr lang="en-US" sz="1400" i="1" dirty="0" smtClean="0">
                <a:solidFill>
                  <a:srgbClr val="939392"/>
                </a:solidFill>
              </a:rPr>
              <a:t>(495) 226-74-30</a:t>
            </a:r>
          </a:p>
          <a:p>
            <a:r>
              <a:rPr lang="en-US" sz="1400" i="1" dirty="0" smtClean="0">
                <a:solidFill>
                  <a:srgbClr val="939392"/>
                </a:solidFill>
              </a:rPr>
              <a:t>art@prcomm.ru</a:t>
            </a:r>
          </a:p>
          <a:p>
            <a:r>
              <a:rPr lang="en-US" sz="1400" i="1" dirty="0" smtClean="0">
                <a:solidFill>
                  <a:srgbClr val="939392"/>
                </a:solidFill>
              </a:rPr>
              <a:t>www.kit5.ru</a:t>
            </a:r>
            <a:endParaRPr lang="ru-RU" sz="1400" i="1" dirty="0">
              <a:solidFill>
                <a:srgbClr val="939392"/>
              </a:solidFill>
            </a:endParaRPr>
          </a:p>
        </p:txBody>
      </p:sp>
      <p:sp>
        <p:nvSpPr>
          <p:cNvPr id="5" name="Прямоугольник 4"/>
          <p:cNvSpPr/>
          <p:nvPr/>
        </p:nvSpPr>
        <p:spPr>
          <a:xfrm>
            <a:off x="0" y="298943"/>
            <a:ext cx="7597475" cy="1519365"/>
          </a:xfrm>
          <a:prstGeom prst="rect">
            <a:avLst/>
          </a:prstGeom>
          <a:gradFill>
            <a:gsLst>
              <a:gs pos="0">
                <a:srgbClr val="FDB714"/>
              </a:gs>
              <a:gs pos="100000">
                <a:srgbClr val="C054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4226" y="394550"/>
            <a:ext cx="6454443" cy="923330"/>
          </a:xfrm>
          <a:prstGeom prst="rect">
            <a:avLst/>
          </a:prstGeom>
          <a:noFill/>
        </p:spPr>
        <p:txBody>
          <a:bodyPr wrap="square" rtlCol="0">
            <a:spAutoFit/>
          </a:bodyPr>
          <a:lstStyle/>
          <a:p>
            <a:pPr algn="ctr"/>
            <a:r>
              <a:rPr lang="ru-RU" sz="5400" b="1" dirty="0" smtClean="0">
                <a:solidFill>
                  <a:srgbClr val="722613"/>
                </a:solidFill>
              </a:rPr>
              <a:t>Варианты и тарифы</a:t>
            </a:r>
            <a:endParaRPr lang="ru-RU" sz="5400" b="1" dirty="0">
              <a:solidFill>
                <a:srgbClr val="722613"/>
              </a:solidFill>
            </a:endParaRPr>
          </a:p>
        </p:txBody>
      </p:sp>
      <p:sp>
        <p:nvSpPr>
          <p:cNvPr id="3" name="TextBox 2"/>
          <p:cNvSpPr txBox="1"/>
          <p:nvPr/>
        </p:nvSpPr>
        <p:spPr>
          <a:xfrm>
            <a:off x="270021" y="1237457"/>
            <a:ext cx="6562137" cy="353943"/>
          </a:xfrm>
          <a:prstGeom prst="rect">
            <a:avLst/>
          </a:prstGeom>
          <a:noFill/>
        </p:spPr>
        <p:txBody>
          <a:bodyPr wrap="square" rtlCol="0">
            <a:spAutoFit/>
          </a:bodyPr>
          <a:lstStyle/>
          <a:p>
            <a:r>
              <a:rPr lang="ru-RU" sz="1700" i="1" dirty="0">
                <a:solidFill>
                  <a:schemeClr val="bg1"/>
                </a:solidFill>
              </a:rPr>
              <a:t>основной тезис ваших тарифов или вариантов (его прочтут)</a:t>
            </a:r>
          </a:p>
        </p:txBody>
      </p:sp>
      <p:sp>
        <p:nvSpPr>
          <p:cNvPr id="16" name="TextBox 15"/>
          <p:cNvSpPr txBox="1"/>
          <p:nvPr/>
        </p:nvSpPr>
        <p:spPr>
          <a:xfrm>
            <a:off x="208237" y="4770636"/>
            <a:ext cx="2163299" cy="2031325"/>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a:t>
            </a:r>
            <a:endParaRPr lang="ru-RU" sz="1400" dirty="0">
              <a:solidFill>
                <a:srgbClr val="4A4949"/>
              </a:solidFill>
            </a:endParaRPr>
          </a:p>
        </p:txBody>
      </p:sp>
      <p:sp>
        <p:nvSpPr>
          <p:cNvPr id="21" name="TextBox 20"/>
          <p:cNvSpPr txBox="1"/>
          <p:nvPr/>
        </p:nvSpPr>
        <p:spPr>
          <a:xfrm>
            <a:off x="2735195" y="4770636"/>
            <a:ext cx="2163299" cy="2031325"/>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a:t>
            </a:r>
            <a:endParaRPr lang="ru-RU" sz="1400" dirty="0">
              <a:solidFill>
                <a:srgbClr val="4A4949"/>
              </a:solidFill>
            </a:endParaRPr>
          </a:p>
        </p:txBody>
      </p:sp>
      <p:sp>
        <p:nvSpPr>
          <p:cNvPr id="22" name="TextBox 21"/>
          <p:cNvSpPr txBox="1"/>
          <p:nvPr/>
        </p:nvSpPr>
        <p:spPr>
          <a:xfrm>
            <a:off x="5154386" y="4770636"/>
            <a:ext cx="2163299" cy="2031325"/>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a:t>
            </a:r>
            <a:endParaRPr lang="ru-RU" sz="1400" dirty="0">
              <a:solidFill>
                <a:srgbClr val="4A4949"/>
              </a:solidFill>
            </a:endParaRPr>
          </a:p>
        </p:txBody>
      </p:sp>
      <p:sp>
        <p:nvSpPr>
          <p:cNvPr id="11" name="TextBox 10"/>
          <p:cNvSpPr txBox="1"/>
          <p:nvPr/>
        </p:nvSpPr>
        <p:spPr>
          <a:xfrm>
            <a:off x="199989" y="8559764"/>
            <a:ext cx="2031300" cy="646331"/>
          </a:xfrm>
          <a:prstGeom prst="rect">
            <a:avLst/>
          </a:prstGeom>
          <a:noFill/>
        </p:spPr>
        <p:txBody>
          <a:bodyPr wrap="square" rtlCol="0">
            <a:spAutoFit/>
          </a:bodyPr>
          <a:lstStyle/>
          <a:p>
            <a:r>
              <a:rPr lang="ru-RU" sz="1600" b="1" i="1" dirty="0" smtClean="0">
                <a:solidFill>
                  <a:srgbClr val="C05426"/>
                </a:solidFill>
              </a:rPr>
              <a:t>Стоимость:</a:t>
            </a:r>
            <a:endParaRPr lang="ru-RU" sz="2600" b="1" i="1" dirty="0" smtClean="0">
              <a:solidFill>
                <a:srgbClr val="C05426"/>
              </a:solidFill>
            </a:endParaRPr>
          </a:p>
          <a:p>
            <a:r>
              <a:rPr lang="ru-RU" b="1" i="1" dirty="0" smtClean="0"/>
              <a:t>от 74 000 руб.</a:t>
            </a:r>
            <a:endParaRPr lang="ru-RU" b="1" dirty="0"/>
          </a:p>
        </p:txBody>
      </p:sp>
      <p:sp>
        <p:nvSpPr>
          <p:cNvPr id="23" name="TextBox 22"/>
          <p:cNvSpPr txBox="1"/>
          <p:nvPr/>
        </p:nvSpPr>
        <p:spPr>
          <a:xfrm>
            <a:off x="2735195" y="8559764"/>
            <a:ext cx="2053548" cy="646331"/>
          </a:xfrm>
          <a:prstGeom prst="rect">
            <a:avLst/>
          </a:prstGeom>
          <a:noFill/>
        </p:spPr>
        <p:txBody>
          <a:bodyPr wrap="square" rtlCol="0">
            <a:spAutoFit/>
          </a:bodyPr>
          <a:lstStyle/>
          <a:p>
            <a:r>
              <a:rPr lang="ru-RU" sz="1600" b="1" i="1" dirty="0" smtClean="0">
                <a:solidFill>
                  <a:srgbClr val="C05426"/>
                </a:solidFill>
              </a:rPr>
              <a:t>Стоимость:</a:t>
            </a:r>
            <a:endParaRPr lang="ru-RU" sz="2600" b="1" i="1" dirty="0" smtClean="0">
              <a:solidFill>
                <a:srgbClr val="C05426"/>
              </a:solidFill>
            </a:endParaRPr>
          </a:p>
          <a:p>
            <a:r>
              <a:rPr lang="ru-RU" b="1" i="1" dirty="0" smtClean="0"/>
              <a:t>от 74 000 руб.</a:t>
            </a:r>
            <a:endParaRPr lang="ru-RU" b="1" dirty="0"/>
          </a:p>
        </p:txBody>
      </p:sp>
      <p:sp>
        <p:nvSpPr>
          <p:cNvPr id="24" name="TextBox 23"/>
          <p:cNvSpPr txBox="1"/>
          <p:nvPr/>
        </p:nvSpPr>
        <p:spPr>
          <a:xfrm>
            <a:off x="5154386" y="8559764"/>
            <a:ext cx="2127495" cy="646331"/>
          </a:xfrm>
          <a:prstGeom prst="rect">
            <a:avLst/>
          </a:prstGeom>
          <a:noFill/>
        </p:spPr>
        <p:txBody>
          <a:bodyPr wrap="square" rtlCol="0">
            <a:spAutoFit/>
          </a:bodyPr>
          <a:lstStyle/>
          <a:p>
            <a:r>
              <a:rPr lang="ru-RU" sz="1600" b="1" i="1" dirty="0" smtClean="0">
                <a:solidFill>
                  <a:srgbClr val="C05426"/>
                </a:solidFill>
              </a:rPr>
              <a:t>Стоимость:</a:t>
            </a:r>
            <a:endParaRPr lang="ru-RU" sz="2600" b="1" i="1" dirty="0" smtClean="0">
              <a:solidFill>
                <a:srgbClr val="C05426"/>
              </a:solidFill>
            </a:endParaRPr>
          </a:p>
          <a:p>
            <a:r>
              <a:rPr lang="ru-RU" b="1" i="1" dirty="0" smtClean="0"/>
              <a:t>от 74 000 руб.</a:t>
            </a:r>
            <a:endParaRPr lang="ru-RU" b="1" dirty="0"/>
          </a:p>
        </p:txBody>
      </p:sp>
      <p:sp>
        <p:nvSpPr>
          <p:cNvPr id="4" name="TextBox 3"/>
          <p:cNvSpPr txBox="1"/>
          <p:nvPr/>
        </p:nvSpPr>
        <p:spPr>
          <a:xfrm>
            <a:off x="208237" y="3414683"/>
            <a:ext cx="2376265" cy="954107"/>
          </a:xfrm>
          <a:prstGeom prst="rect">
            <a:avLst/>
          </a:prstGeom>
          <a:noFill/>
        </p:spPr>
        <p:txBody>
          <a:bodyPr wrap="square" rtlCol="0">
            <a:spAutoFit/>
          </a:bodyPr>
          <a:lstStyle/>
          <a:p>
            <a:r>
              <a:rPr lang="ru-RU" sz="2800" i="1" dirty="0" smtClean="0">
                <a:solidFill>
                  <a:srgbClr val="722613"/>
                </a:solidFill>
              </a:rPr>
              <a:t>Вечеринка в офисе</a:t>
            </a:r>
            <a:endParaRPr lang="ru-RU" sz="2800" i="1" dirty="0">
              <a:solidFill>
                <a:srgbClr val="722613"/>
              </a:solidFill>
            </a:endParaRPr>
          </a:p>
        </p:txBody>
      </p:sp>
      <p:sp>
        <p:nvSpPr>
          <p:cNvPr id="25" name="TextBox 24"/>
          <p:cNvSpPr txBox="1"/>
          <p:nvPr/>
        </p:nvSpPr>
        <p:spPr>
          <a:xfrm>
            <a:off x="2700511" y="3414683"/>
            <a:ext cx="2376265" cy="1384995"/>
          </a:xfrm>
          <a:prstGeom prst="rect">
            <a:avLst/>
          </a:prstGeom>
          <a:noFill/>
        </p:spPr>
        <p:txBody>
          <a:bodyPr wrap="square" rtlCol="0">
            <a:spAutoFit/>
          </a:bodyPr>
          <a:lstStyle/>
          <a:p>
            <a:r>
              <a:rPr lang="ru-RU" sz="2800" i="1" dirty="0" smtClean="0">
                <a:solidFill>
                  <a:srgbClr val="C05426"/>
                </a:solidFill>
              </a:rPr>
              <a:t>Вечеринка в загородном доме</a:t>
            </a:r>
          </a:p>
        </p:txBody>
      </p:sp>
      <p:sp>
        <p:nvSpPr>
          <p:cNvPr id="27" name="TextBox 26"/>
          <p:cNvSpPr txBox="1"/>
          <p:nvPr/>
        </p:nvSpPr>
        <p:spPr>
          <a:xfrm>
            <a:off x="5168110" y="3414683"/>
            <a:ext cx="2376265" cy="954107"/>
          </a:xfrm>
          <a:prstGeom prst="rect">
            <a:avLst/>
          </a:prstGeom>
          <a:noFill/>
        </p:spPr>
        <p:txBody>
          <a:bodyPr wrap="square" rtlCol="0">
            <a:spAutoFit/>
          </a:bodyPr>
          <a:lstStyle/>
          <a:p>
            <a:r>
              <a:rPr lang="ru-RU" sz="2800" i="1" dirty="0" smtClean="0">
                <a:solidFill>
                  <a:srgbClr val="DC9902"/>
                </a:solidFill>
              </a:rPr>
              <a:t>Вечеринка в офисе</a:t>
            </a:r>
            <a:endParaRPr lang="ru-RU" sz="2800" i="1" dirty="0">
              <a:solidFill>
                <a:srgbClr val="DC9902"/>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420" y="2390094"/>
            <a:ext cx="2096019" cy="1024590"/>
          </a:xfrm>
          <a:prstGeom prst="roundRect">
            <a:avLst/>
          </a:prstGeom>
        </p:spPr>
      </p:pic>
      <p:pic>
        <p:nvPicPr>
          <p:cNvPr id="28" name="Рисунок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2309" y="2390094"/>
            <a:ext cx="2096018" cy="1024590"/>
          </a:xfrm>
          <a:prstGeom prst="roundRect">
            <a:avLst/>
          </a:prstGeom>
        </p:spPr>
      </p:pic>
      <p:pic>
        <p:nvPicPr>
          <p:cNvPr id="29" name="Рисунок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3315" y="2390094"/>
            <a:ext cx="2096018" cy="1024590"/>
          </a:xfrm>
          <a:prstGeom prst="roundRect">
            <a:avLst/>
          </a:prstGeom>
        </p:spPr>
      </p:pic>
      <p:cxnSp>
        <p:nvCxnSpPr>
          <p:cNvPr id="12" name="Прямая соединительная линия 11"/>
          <p:cNvCxnSpPr/>
          <p:nvPr/>
        </p:nvCxnSpPr>
        <p:spPr>
          <a:xfrm>
            <a:off x="2584502" y="2390094"/>
            <a:ext cx="0" cy="6969889"/>
          </a:xfrm>
          <a:prstGeom prst="line">
            <a:avLst/>
          </a:prstGeom>
          <a:ln w="57150" cap="rnd">
            <a:solidFill>
              <a:srgbClr val="722613"/>
            </a:solidFill>
            <a:prstDash val="sysDot"/>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076776" y="2390094"/>
            <a:ext cx="0" cy="6969889"/>
          </a:xfrm>
          <a:prstGeom prst="line">
            <a:avLst/>
          </a:prstGeom>
          <a:ln w="57150" cap="rnd">
            <a:solidFill>
              <a:srgbClr val="722613"/>
            </a:solidFill>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520" y="7290916"/>
            <a:ext cx="2157919" cy="1015663"/>
          </a:xfrm>
          <a:prstGeom prst="rect">
            <a:avLst/>
          </a:prstGeom>
          <a:noFill/>
        </p:spPr>
        <p:txBody>
          <a:bodyPr wrap="square" rtlCol="0">
            <a:spAutoFit/>
          </a:bodyPr>
          <a:lstStyle/>
          <a:p>
            <a:r>
              <a:rPr lang="en-US" sz="1200" dirty="0" smtClean="0">
                <a:solidFill>
                  <a:srgbClr val="535353"/>
                </a:solidFill>
              </a:rPr>
              <a:t>• </a:t>
            </a:r>
            <a:r>
              <a:rPr lang="en-US" sz="1200" dirty="0" smtClean="0"/>
              <a:t>The universe</a:t>
            </a:r>
          </a:p>
          <a:p>
            <a:r>
              <a:rPr lang="en-US" sz="1200" dirty="0" smtClean="0">
                <a:solidFill>
                  <a:srgbClr val="535353"/>
                </a:solidFill>
              </a:rPr>
              <a:t>•</a:t>
            </a:r>
            <a:r>
              <a:rPr lang="en-US" sz="1200" dirty="0" smtClean="0"/>
              <a:t> is commonly defined</a:t>
            </a:r>
          </a:p>
          <a:p>
            <a:r>
              <a:rPr lang="en-US" sz="1200" dirty="0" smtClean="0">
                <a:solidFill>
                  <a:srgbClr val="535353"/>
                </a:solidFill>
              </a:rPr>
              <a:t>•</a:t>
            </a:r>
            <a:r>
              <a:rPr lang="en-US" sz="1200" dirty="0" smtClean="0"/>
              <a:t> as the totality of everything</a:t>
            </a:r>
          </a:p>
          <a:p>
            <a:r>
              <a:rPr lang="en-US" sz="1200" dirty="0" smtClean="0">
                <a:solidFill>
                  <a:srgbClr val="535353"/>
                </a:solidFill>
              </a:rPr>
              <a:t>•</a:t>
            </a:r>
            <a:r>
              <a:rPr lang="en-US" sz="1200" dirty="0" smtClean="0"/>
              <a:t> that exists including all</a:t>
            </a:r>
          </a:p>
          <a:p>
            <a:r>
              <a:rPr lang="en-US" sz="1200" dirty="0" smtClean="0">
                <a:solidFill>
                  <a:srgbClr val="535353"/>
                </a:solidFill>
              </a:rPr>
              <a:t>•</a:t>
            </a:r>
            <a:r>
              <a:rPr lang="en-US" sz="1200" dirty="0" smtClean="0"/>
              <a:t> matter and energy</a:t>
            </a:r>
            <a:endParaRPr lang="ru-RU" sz="1200" dirty="0">
              <a:solidFill>
                <a:srgbClr val="4A4949"/>
              </a:solidFill>
            </a:endParaRPr>
          </a:p>
        </p:txBody>
      </p:sp>
      <p:sp>
        <p:nvSpPr>
          <p:cNvPr id="33" name="TextBox 32"/>
          <p:cNvSpPr txBox="1"/>
          <p:nvPr/>
        </p:nvSpPr>
        <p:spPr>
          <a:xfrm>
            <a:off x="2683009" y="7290916"/>
            <a:ext cx="2157919" cy="1015663"/>
          </a:xfrm>
          <a:prstGeom prst="rect">
            <a:avLst/>
          </a:prstGeom>
          <a:noFill/>
        </p:spPr>
        <p:txBody>
          <a:bodyPr wrap="square" rtlCol="0">
            <a:spAutoFit/>
          </a:bodyPr>
          <a:lstStyle/>
          <a:p>
            <a:r>
              <a:rPr lang="en-US" sz="1200" dirty="0" smtClean="0">
                <a:solidFill>
                  <a:srgbClr val="535353"/>
                </a:solidFill>
              </a:rPr>
              <a:t>• </a:t>
            </a:r>
            <a:r>
              <a:rPr lang="en-US" sz="1200" dirty="0" smtClean="0"/>
              <a:t>The universe</a:t>
            </a:r>
          </a:p>
          <a:p>
            <a:r>
              <a:rPr lang="en-US" sz="1200" dirty="0" smtClean="0">
                <a:solidFill>
                  <a:srgbClr val="535353"/>
                </a:solidFill>
              </a:rPr>
              <a:t>•</a:t>
            </a:r>
            <a:r>
              <a:rPr lang="en-US" sz="1200" dirty="0" smtClean="0"/>
              <a:t> is commonly defined</a:t>
            </a:r>
          </a:p>
          <a:p>
            <a:r>
              <a:rPr lang="en-US" sz="1200" dirty="0" smtClean="0">
                <a:solidFill>
                  <a:srgbClr val="535353"/>
                </a:solidFill>
              </a:rPr>
              <a:t>•</a:t>
            </a:r>
            <a:r>
              <a:rPr lang="en-US" sz="1200" dirty="0" smtClean="0"/>
              <a:t> as the totality of everything</a:t>
            </a:r>
          </a:p>
          <a:p>
            <a:r>
              <a:rPr lang="en-US" sz="1200" dirty="0" smtClean="0">
                <a:solidFill>
                  <a:srgbClr val="535353"/>
                </a:solidFill>
              </a:rPr>
              <a:t>•</a:t>
            </a:r>
            <a:r>
              <a:rPr lang="en-US" sz="1200" dirty="0" smtClean="0"/>
              <a:t> that exists including all</a:t>
            </a:r>
          </a:p>
          <a:p>
            <a:r>
              <a:rPr lang="en-US" sz="1200" dirty="0" smtClean="0">
                <a:solidFill>
                  <a:srgbClr val="535353"/>
                </a:solidFill>
              </a:rPr>
              <a:t>•</a:t>
            </a:r>
            <a:r>
              <a:rPr lang="en-US" sz="1200" dirty="0" smtClean="0"/>
              <a:t> matter and energy</a:t>
            </a:r>
            <a:endParaRPr lang="ru-RU" sz="1200" dirty="0">
              <a:solidFill>
                <a:srgbClr val="4A4949"/>
              </a:solidFill>
            </a:endParaRPr>
          </a:p>
        </p:txBody>
      </p:sp>
      <p:sp>
        <p:nvSpPr>
          <p:cNvPr id="34" name="TextBox 33"/>
          <p:cNvSpPr txBox="1"/>
          <p:nvPr/>
        </p:nvSpPr>
        <p:spPr>
          <a:xfrm>
            <a:off x="5145014" y="7290916"/>
            <a:ext cx="2157919" cy="1015663"/>
          </a:xfrm>
          <a:prstGeom prst="rect">
            <a:avLst/>
          </a:prstGeom>
          <a:noFill/>
        </p:spPr>
        <p:txBody>
          <a:bodyPr wrap="square" rtlCol="0">
            <a:spAutoFit/>
          </a:bodyPr>
          <a:lstStyle/>
          <a:p>
            <a:r>
              <a:rPr lang="en-US" sz="1200" dirty="0" smtClean="0">
                <a:solidFill>
                  <a:srgbClr val="535353"/>
                </a:solidFill>
              </a:rPr>
              <a:t>• </a:t>
            </a:r>
            <a:r>
              <a:rPr lang="en-US" sz="1200" dirty="0" smtClean="0"/>
              <a:t>The universe</a:t>
            </a:r>
          </a:p>
          <a:p>
            <a:r>
              <a:rPr lang="en-US" sz="1200" dirty="0" smtClean="0">
                <a:solidFill>
                  <a:srgbClr val="535353"/>
                </a:solidFill>
              </a:rPr>
              <a:t>•</a:t>
            </a:r>
            <a:r>
              <a:rPr lang="en-US" sz="1200" dirty="0" smtClean="0"/>
              <a:t> is commonly defined</a:t>
            </a:r>
          </a:p>
          <a:p>
            <a:r>
              <a:rPr lang="en-US" sz="1200" dirty="0" smtClean="0">
                <a:solidFill>
                  <a:srgbClr val="535353"/>
                </a:solidFill>
              </a:rPr>
              <a:t>•</a:t>
            </a:r>
            <a:r>
              <a:rPr lang="en-US" sz="1200" dirty="0" smtClean="0"/>
              <a:t> as the totality of everything</a:t>
            </a:r>
          </a:p>
          <a:p>
            <a:r>
              <a:rPr lang="en-US" sz="1200" dirty="0" smtClean="0">
                <a:solidFill>
                  <a:srgbClr val="535353"/>
                </a:solidFill>
              </a:rPr>
              <a:t>•</a:t>
            </a:r>
            <a:r>
              <a:rPr lang="en-US" sz="1200" dirty="0" smtClean="0"/>
              <a:t> that exists including all</a:t>
            </a:r>
          </a:p>
          <a:p>
            <a:r>
              <a:rPr lang="en-US" sz="1200" dirty="0" smtClean="0">
                <a:solidFill>
                  <a:srgbClr val="535353"/>
                </a:solidFill>
              </a:rPr>
              <a:t>•</a:t>
            </a:r>
            <a:r>
              <a:rPr lang="en-US" sz="1200" dirty="0" smtClean="0"/>
              <a:t> matter and energy</a:t>
            </a:r>
            <a:endParaRPr lang="ru-RU" sz="1200" dirty="0">
              <a:solidFill>
                <a:srgbClr val="4A4949"/>
              </a:solidFill>
            </a:endParaRPr>
          </a:p>
        </p:txBody>
      </p:sp>
    </p:spTree>
    <p:extLst>
      <p:ext uri="{BB962C8B-B14F-4D97-AF65-F5344CB8AC3E}">
        <p14:creationId xmlns:p14="http://schemas.microsoft.com/office/powerpoint/2010/main" val="268748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H="1">
            <a:off x="-41002" y="2322364"/>
            <a:ext cx="7632594" cy="0"/>
          </a:xfrm>
          <a:prstGeom prst="line">
            <a:avLst/>
          </a:prstGeom>
          <a:ln w="28575">
            <a:solidFill>
              <a:srgbClr val="FDB714"/>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1002" y="2268248"/>
            <a:ext cx="7632594" cy="0"/>
          </a:xfrm>
          <a:prstGeom prst="line">
            <a:avLst/>
          </a:prstGeom>
          <a:ln w="28575">
            <a:solidFill>
              <a:srgbClr val="FDB714"/>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3795796" y="6930876"/>
            <a:ext cx="3109502" cy="2016224"/>
          </a:xfrm>
          <a:prstGeom prst="rect">
            <a:avLst/>
          </a:prstGeom>
          <a:gradFill flip="none" rotWithShape="1">
            <a:gsLst>
              <a:gs pos="0">
                <a:srgbClr val="FDB714"/>
              </a:gs>
              <a:gs pos="100000">
                <a:srgbClr val="C0542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68262" y="594172"/>
            <a:ext cx="6336703" cy="830997"/>
          </a:xfrm>
          <a:prstGeom prst="rect">
            <a:avLst/>
          </a:prstGeom>
          <a:noFill/>
        </p:spPr>
        <p:txBody>
          <a:bodyPr wrap="square" rtlCol="0">
            <a:spAutoFit/>
          </a:bodyPr>
          <a:lstStyle/>
          <a:p>
            <a:r>
              <a:rPr lang="ru-RU" sz="4800" b="1" dirty="0" smtClean="0">
                <a:solidFill>
                  <a:srgbClr val="893D1B"/>
                </a:solidFill>
              </a:rPr>
              <a:t>Продающий заголовок</a:t>
            </a:r>
            <a:endParaRPr lang="ru-RU" sz="4800" i="1" dirty="0">
              <a:solidFill>
                <a:srgbClr val="893D1B"/>
              </a:solidFill>
            </a:endParaRPr>
          </a:p>
        </p:txBody>
      </p:sp>
      <p:sp>
        <p:nvSpPr>
          <p:cNvPr id="10" name="TextBox 9"/>
          <p:cNvSpPr txBox="1"/>
          <p:nvPr/>
        </p:nvSpPr>
        <p:spPr>
          <a:xfrm>
            <a:off x="3886817" y="7051140"/>
            <a:ext cx="2774999" cy="1200329"/>
          </a:xfrm>
          <a:prstGeom prst="rect">
            <a:avLst/>
          </a:prstGeom>
          <a:noFill/>
        </p:spPr>
        <p:txBody>
          <a:bodyPr wrap="square" rtlCol="0">
            <a:spAutoFit/>
          </a:bodyPr>
          <a:lstStyle/>
          <a:p>
            <a:r>
              <a:rPr lang="en-US" sz="1800" i="1" dirty="0" smtClean="0">
                <a:solidFill>
                  <a:schemeClr val="bg1"/>
                </a:solidFill>
              </a:rPr>
              <a:t>as </a:t>
            </a:r>
            <a:r>
              <a:rPr lang="en-US" sz="1800" i="1" dirty="0">
                <a:solidFill>
                  <a:schemeClr val="bg1"/>
                </a:solidFill>
              </a:rPr>
              <a:t>the totality of everything that exists including all physical matter and energy, the planets, stars, </a:t>
            </a:r>
            <a:endParaRPr lang="ru-RU" sz="1800" i="1" dirty="0">
              <a:solidFill>
                <a:schemeClr val="bg1"/>
              </a:solidFill>
            </a:endParaRPr>
          </a:p>
        </p:txBody>
      </p:sp>
      <p:sp>
        <p:nvSpPr>
          <p:cNvPr id="12" name="TextBox 11"/>
          <p:cNvSpPr txBox="1"/>
          <p:nvPr/>
        </p:nvSpPr>
        <p:spPr>
          <a:xfrm>
            <a:off x="324247" y="2898428"/>
            <a:ext cx="3024336" cy="3323987"/>
          </a:xfrm>
          <a:prstGeom prst="rect">
            <a:avLst/>
          </a:prstGeom>
          <a:noFill/>
        </p:spPr>
        <p:txBody>
          <a:bodyPr wrap="square" rtlCol="0">
            <a:spAutoFit/>
          </a:bodyPr>
          <a:lstStyle/>
          <a:p>
            <a:r>
              <a:rPr lang="en-US" sz="1400" dirty="0">
                <a:solidFill>
                  <a:schemeClr val="tx1">
                    <a:lumMod val="95000"/>
                    <a:lumOff val="5000"/>
                  </a:schemeClr>
                </a:solidFill>
              </a:rPr>
              <a:t>The universe is commonly defined as </a:t>
            </a:r>
            <a:endParaRPr lang="en-US" sz="1400" dirty="0" smtClean="0">
              <a:solidFill>
                <a:schemeClr val="tx1">
                  <a:lumMod val="95000"/>
                  <a:lumOff val="5000"/>
                </a:schemeClr>
              </a:solidFill>
            </a:endParaRPr>
          </a:p>
          <a:p>
            <a:endParaRPr lang="en-US" sz="1400" dirty="0">
              <a:solidFill>
                <a:schemeClr val="tx1">
                  <a:lumMod val="65000"/>
                  <a:lumOff val="35000"/>
                </a:schemeClr>
              </a:solidFill>
            </a:endParaRPr>
          </a:p>
          <a:p>
            <a:r>
              <a:rPr lang="en-US" sz="1400" dirty="0" smtClean="0">
                <a:solidFill>
                  <a:schemeClr val="tx1">
                    <a:lumMod val="65000"/>
                    <a:lumOff val="35000"/>
                  </a:schemeClr>
                </a:solidFill>
              </a:rPr>
              <a:t>the </a:t>
            </a:r>
            <a:r>
              <a:rPr lang="en-US" sz="1400" dirty="0">
                <a:solidFill>
                  <a:schemeClr val="tx1">
                    <a:lumMod val="65000"/>
                    <a:lumOff val="35000"/>
                  </a:schemeClr>
                </a:solidFill>
              </a:rPr>
              <a:t>totality of everything that exists including all physical matter and energy, the planets, stars, galaxies, and the contents of intergalactic space, although this usage may differ with the context The universe is commonly defined as the totality of everything that exists including </a:t>
            </a:r>
            <a:endParaRPr lang="en-US" sz="1400" dirty="0" smtClean="0">
              <a:solidFill>
                <a:schemeClr val="tx1">
                  <a:lumMod val="65000"/>
                  <a:lumOff val="35000"/>
                </a:schemeClr>
              </a:solidFill>
            </a:endParaRPr>
          </a:p>
          <a:p>
            <a:endParaRPr lang="en-US" sz="1400" i="1" dirty="0">
              <a:solidFill>
                <a:schemeClr val="bg1">
                  <a:lumMod val="65000"/>
                </a:schemeClr>
              </a:solidFill>
            </a:endParaRPr>
          </a:p>
          <a:p>
            <a:r>
              <a:rPr lang="en-US" sz="1400" i="1" dirty="0">
                <a:solidFill>
                  <a:schemeClr val="bg1">
                    <a:lumMod val="65000"/>
                  </a:schemeClr>
                </a:solidFill>
              </a:rPr>
              <a:t>The universe is commonly defined as the totality of everything that exists including all physical matter and energy, the planets, stars, galaxies, </a:t>
            </a:r>
            <a:r>
              <a:rPr lang="en-US" sz="1400" i="1" dirty="0" smtClean="0">
                <a:solidFill>
                  <a:schemeClr val="bg1">
                    <a:lumMod val="65000"/>
                  </a:schemeClr>
                </a:solidFill>
              </a:rPr>
              <a:t>and</a:t>
            </a:r>
            <a:endParaRPr lang="ru-RU" sz="1400" i="1" dirty="0">
              <a:solidFill>
                <a:schemeClr val="bg1">
                  <a:lumMod val="65000"/>
                </a:schemeClr>
              </a:solidFill>
            </a:endParaRPr>
          </a:p>
        </p:txBody>
      </p:sp>
      <p:sp>
        <p:nvSpPr>
          <p:cNvPr id="13" name="TextBox 12"/>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14" name="TextBox 13"/>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18" name="TextBox 17"/>
          <p:cNvSpPr txBox="1"/>
          <p:nvPr/>
        </p:nvSpPr>
        <p:spPr>
          <a:xfrm>
            <a:off x="478641" y="1386260"/>
            <a:ext cx="3806046" cy="646331"/>
          </a:xfrm>
          <a:prstGeom prst="rect">
            <a:avLst/>
          </a:prstGeom>
          <a:noFill/>
        </p:spPr>
        <p:txBody>
          <a:bodyPr wrap="square" rtlCol="0">
            <a:spAutoFit/>
          </a:bodyPr>
          <a:lstStyle/>
          <a:p>
            <a:r>
              <a:rPr lang="en-US" sz="1800" i="1" dirty="0" smtClean="0">
                <a:solidFill>
                  <a:srgbClr val="C05426"/>
                </a:solidFill>
              </a:rPr>
              <a:t>as </a:t>
            </a:r>
            <a:r>
              <a:rPr lang="en-US" sz="1800" i="1" dirty="0">
                <a:solidFill>
                  <a:srgbClr val="C05426"/>
                </a:solidFill>
              </a:rPr>
              <a:t>the totality of everything that exists including all physical matter </a:t>
            </a:r>
            <a:r>
              <a:rPr lang="en-US" sz="1800" i="1" dirty="0" smtClean="0">
                <a:solidFill>
                  <a:srgbClr val="C05426"/>
                </a:solidFill>
              </a:rPr>
              <a:t>and</a:t>
            </a:r>
            <a:endParaRPr lang="ru-RU" sz="1800" i="1" dirty="0">
              <a:solidFill>
                <a:srgbClr val="C05426"/>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030" y="3020530"/>
            <a:ext cx="3097268" cy="1390066"/>
          </a:xfrm>
          <a:prstGeom prst="rect">
            <a:avLst/>
          </a:prstGeom>
        </p:spPr>
      </p:pic>
      <p:pic>
        <p:nvPicPr>
          <p:cNvPr id="19" name="Рисунок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282" y="4645284"/>
            <a:ext cx="3103016" cy="1974647"/>
          </a:xfrm>
          <a:prstGeom prst="rect">
            <a:avLst/>
          </a:prstGeom>
        </p:spPr>
      </p:pic>
      <p:pic>
        <p:nvPicPr>
          <p:cNvPr id="20" name="Рисунок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55" y="6963779"/>
            <a:ext cx="3174820" cy="2670213"/>
          </a:xfrm>
          <a:prstGeom prst="rect">
            <a:avLst/>
          </a:prstGeom>
        </p:spPr>
      </p:pic>
    </p:spTree>
    <p:extLst>
      <p:ext uri="{BB962C8B-B14F-4D97-AF65-F5344CB8AC3E}">
        <p14:creationId xmlns:p14="http://schemas.microsoft.com/office/powerpoint/2010/main" val="343019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591325" y="3813849"/>
            <a:ext cx="636470" cy="1827965"/>
          </a:xfrm>
          <a:prstGeom prst="rect">
            <a:avLst/>
          </a:prstGeom>
          <a:solidFill>
            <a:srgbClr val="C0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5426"/>
              </a:solidFill>
            </a:endParaRPr>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1325" y="3813849"/>
            <a:ext cx="636470" cy="1827965"/>
          </a:xfrm>
          <a:prstGeom prst="rect">
            <a:avLst/>
          </a:prstGeom>
        </p:spPr>
      </p:pic>
      <p:sp>
        <p:nvSpPr>
          <p:cNvPr id="5" name="Прямоугольник 4"/>
          <p:cNvSpPr/>
          <p:nvPr/>
        </p:nvSpPr>
        <p:spPr>
          <a:xfrm>
            <a:off x="-1" y="0"/>
            <a:ext cx="583325" cy="10693400"/>
          </a:xfrm>
          <a:prstGeom prst="rect">
            <a:avLst/>
          </a:prstGeom>
          <a:gradFill>
            <a:gsLst>
              <a:gs pos="0">
                <a:srgbClr val="FDB714"/>
              </a:gs>
              <a:gs pos="100000">
                <a:srgbClr val="C054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17" name="TextBox 16"/>
          <p:cNvSpPr txBox="1"/>
          <p:nvPr/>
        </p:nvSpPr>
        <p:spPr>
          <a:xfrm>
            <a:off x="1296449" y="2250356"/>
            <a:ext cx="3852334" cy="830997"/>
          </a:xfrm>
          <a:prstGeom prst="rect">
            <a:avLst/>
          </a:prstGeom>
          <a:noFill/>
        </p:spPr>
        <p:txBody>
          <a:bodyPr wrap="square" rtlCol="0">
            <a:spAutoFit/>
          </a:bodyPr>
          <a:lstStyle/>
          <a:p>
            <a:r>
              <a:rPr lang="ru-RU" sz="2400" i="1" dirty="0">
                <a:solidFill>
                  <a:srgbClr val="C05426"/>
                </a:solidFill>
              </a:rPr>
              <a:t>Сделать первый шаг — очень просто!</a:t>
            </a:r>
            <a:endParaRPr lang="ru-RU" sz="2400" dirty="0">
              <a:solidFill>
                <a:srgbClr val="C05426"/>
              </a:solidFill>
            </a:endParaRPr>
          </a:p>
        </p:txBody>
      </p:sp>
      <p:sp>
        <p:nvSpPr>
          <p:cNvPr id="21" name="TextBox 20"/>
          <p:cNvSpPr txBox="1"/>
          <p:nvPr/>
        </p:nvSpPr>
        <p:spPr>
          <a:xfrm>
            <a:off x="1296449" y="3081353"/>
            <a:ext cx="4860446" cy="523220"/>
          </a:xfrm>
          <a:prstGeom prst="rect">
            <a:avLst/>
          </a:prstGeom>
          <a:noFill/>
        </p:spPr>
        <p:txBody>
          <a:bodyPr wrap="square" rtlCol="0">
            <a:spAutoFit/>
          </a:bodyPr>
          <a:lstStyle/>
          <a:p>
            <a:r>
              <a:rPr lang="en-US" sz="1400" i="1" dirty="0">
                <a:solidFill>
                  <a:schemeClr val="tx1">
                    <a:lumMod val="65000"/>
                    <a:lumOff val="35000"/>
                  </a:schemeClr>
                </a:solidFill>
              </a:rPr>
              <a:t>The universe is commonly defined as the totality of everything that exists including all physical matter and energy</a:t>
            </a:r>
            <a:endParaRPr lang="ru-RU" sz="1400" dirty="0">
              <a:solidFill>
                <a:schemeClr val="tx1">
                  <a:lumMod val="65000"/>
                  <a:lumOff val="35000"/>
                </a:schemeClr>
              </a:solidFill>
            </a:endParaRPr>
          </a:p>
        </p:txBody>
      </p:sp>
      <p:sp>
        <p:nvSpPr>
          <p:cNvPr id="26" name="TextBox 25"/>
          <p:cNvSpPr txBox="1"/>
          <p:nvPr/>
        </p:nvSpPr>
        <p:spPr>
          <a:xfrm>
            <a:off x="2219041" y="3886830"/>
            <a:ext cx="3852334" cy="461665"/>
          </a:xfrm>
          <a:prstGeom prst="rect">
            <a:avLst/>
          </a:prstGeom>
          <a:noFill/>
        </p:spPr>
        <p:txBody>
          <a:bodyPr wrap="square" rtlCol="0">
            <a:spAutoFit/>
          </a:bodyPr>
          <a:lstStyle/>
          <a:p>
            <a:r>
              <a:rPr lang="ru-RU" sz="2400" b="1" dirty="0">
                <a:solidFill>
                  <a:srgbClr val="C05426"/>
                </a:solidFill>
              </a:rPr>
              <a:t>(495) 226-74-30</a:t>
            </a:r>
          </a:p>
        </p:txBody>
      </p:sp>
      <p:sp>
        <p:nvSpPr>
          <p:cNvPr id="27" name="TextBox 26"/>
          <p:cNvSpPr txBox="1"/>
          <p:nvPr/>
        </p:nvSpPr>
        <p:spPr>
          <a:xfrm>
            <a:off x="2219041" y="4485601"/>
            <a:ext cx="3852334" cy="461665"/>
          </a:xfrm>
          <a:prstGeom prst="rect">
            <a:avLst/>
          </a:prstGeom>
          <a:noFill/>
        </p:spPr>
        <p:txBody>
          <a:bodyPr wrap="square" rtlCol="0">
            <a:spAutoFit/>
          </a:bodyPr>
          <a:lstStyle/>
          <a:p>
            <a:r>
              <a:rPr lang="en-US" sz="2400" b="1" dirty="0" smtClean="0">
                <a:solidFill>
                  <a:srgbClr val="C05426"/>
                </a:solidFill>
              </a:rPr>
              <a:t>art@prcomm.ru</a:t>
            </a:r>
            <a:endParaRPr lang="ru-RU" sz="2400" b="1" dirty="0">
              <a:solidFill>
                <a:srgbClr val="C05426"/>
              </a:solidFill>
            </a:endParaRPr>
          </a:p>
        </p:txBody>
      </p:sp>
      <p:sp>
        <p:nvSpPr>
          <p:cNvPr id="29" name="TextBox 28"/>
          <p:cNvSpPr txBox="1"/>
          <p:nvPr/>
        </p:nvSpPr>
        <p:spPr>
          <a:xfrm>
            <a:off x="2219041" y="5090746"/>
            <a:ext cx="3852334" cy="461665"/>
          </a:xfrm>
          <a:prstGeom prst="rect">
            <a:avLst/>
          </a:prstGeom>
          <a:noFill/>
        </p:spPr>
        <p:txBody>
          <a:bodyPr wrap="square" rtlCol="0">
            <a:spAutoFit/>
          </a:bodyPr>
          <a:lstStyle/>
          <a:p>
            <a:r>
              <a:rPr lang="en-US" sz="2400" b="1" dirty="0" smtClean="0">
                <a:solidFill>
                  <a:srgbClr val="C05426"/>
                </a:solidFill>
              </a:rPr>
              <a:t>www.kit5.ru</a:t>
            </a:r>
            <a:endParaRPr lang="ru-RU" sz="2400" b="1" dirty="0">
              <a:solidFill>
                <a:srgbClr val="C05426"/>
              </a:solidFill>
            </a:endParaRPr>
          </a:p>
        </p:txBody>
      </p:sp>
    </p:spTree>
    <p:extLst>
      <p:ext uri="{BB962C8B-B14F-4D97-AF65-F5344CB8AC3E}">
        <p14:creationId xmlns:p14="http://schemas.microsoft.com/office/powerpoint/2010/main" val="32402057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795</Words>
  <Application>Microsoft Office PowerPoint</Application>
  <PresentationFormat>Произвольный</PresentationFormat>
  <Paragraphs>123</Paragraphs>
  <Slides>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Gotcha</cp:lastModifiedBy>
  <cp:revision>25</cp:revision>
  <dcterms:created xsi:type="dcterms:W3CDTF">2011-06-17T23:30:18Z</dcterms:created>
  <dcterms:modified xsi:type="dcterms:W3CDTF">2013-07-05T10:03:42Z</dcterms:modified>
</cp:coreProperties>
</file>